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300" r:id="rId2"/>
    <p:sldId id="297" r:id="rId3"/>
    <p:sldId id="256" r:id="rId4"/>
    <p:sldId id="280" r:id="rId5"/>
    <p:sldId id="257" r:id="rId6"/>
    <p:sldId id="281" r:id="rId7"/>
    <p:sldId id="258" r:id="rId8"/>
    <p:sldId id="282" r:id="rId9"/>
    <p:sldId id="259" r:id="rId10"/>
    <p:sldId id="283" r:id="rId11"/>
    <p:sldId id="263" r:id="rId12"/>
    <p:sldId id="284" r:id="rId13"/>
    <p:sldId id="264" r:id="rId14"/>
    <p:sldId id="285" r:id="rId15"/>
    <p:sldId id="265" r:id="rId16"/>
    <p:sldId id="286" r:id="rId17"/>
    <p:sldId id="268" r:id="rId18"/>
    <p:sldId id="287" r:id="rId19"/>
    <p:sldId id="269" r:id="rId20"/>
    <p:sldId id="288" r:id="rId21"/>
    <p:sldId id="270" r:id="rId22"/>
    <p:sldId id="289" r:id="rId23"/>
    <p:sldId id="271" r:id="rId24"/>
    <p:sldId id="290" r:id="rId25"/>
    <p:sldId id="272" r:id="rId26"/>
    <p:sldId id="291" r:id="rId27"/>
    <p:sldId id="273" r:id="rId28"/>
    <p:sldId id="292" r:id="rId29"/>
    <p:sldId id="276" r:id="rId30"/>
    <p:sldId id="293" r:id="rId31"/>
    <p:sldId id="277" r:id="rId32"/>
    <p:sldId id="294" r:id="rId33"/>
    <p:sldId id="299" r:id="rId34"/>
    <p:sldId id="298" r:id="rId35"/>
    <p:sldId id="279" r:id="rId36"/>
    <p:sldId id="296"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937" autoAdjust="0"/>
    <p:restoredTop sz="84252" autoAdjust="0"/>
  </p:normalViewPr>
  <p:slideViewPr>
    <p:cSldViewPr snapToGrid="0">
      <p:cViewPr varScale="1">
        <p:scale>
          <a:sx n="60" d="100"/>
          <a:sy n="60" d="100"/>
        </p:scale>
        <p:origin x="9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6/11/relationships/changesInfo" Target="changesInfos/changesInfo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B7E24DAC-064C-4417-85F2-4EDB69E03C63}"/>
    <pc:docChg chg="modSld">
      <pc:chgData name="Alfred Smith" userId="3c60a3631c0db8ad" providerId="LiveId" clId="{B7E24DAC-064C-4417-85F2-4EDB69E03C63}" dt="2023-01-25T15:51:10.143" v="0"/>
      <pc:docMkLst>
        <pc:docMk/>
      </pc:docMkLst>
      <pc:sldChg chg="modSp mod">
        <pc:chgData name="Alfred Smith" userId="3c60a3631c0db8ad" providerId="LiveId" clId="{B7E24DAC-064C-4417-85F2-4EDB69E03C63}" dt="2023-01-25T15:51:10.143" v="0"/>
        <pc:sldMkLst>
          <pc:docMk/>
          <pc:sldMk cId="1921163606" sldId="300"/>
        </pc:sldMkLst>
        <pc:spChg chg="mod">
          <ac:chgData name="Alfred Smith" userId="3c60a3631c0db8ad" providerId="LiveId" clId="{B7E24DAC-064C-4417-85F2-4EDB69E03C63}" dt="2023-01-25T15:51:10.143" v="0"/>
          <ac:spMkLst>
            <pc:docMk/>
            <pc:sldMk cId="1921163606" sldId="300"/>
            <ac:spMk id="3" creationId="{18A88488-974A-D484-1C8D-A63B5C852AE1}"/>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71F2F2-5928-4B90-8D3F-EFA936922558}" type="datetimeFigureOut">
              <a:rPr lang="en-ZA" smtClean="0"/>
              <a:t>2023/01/25</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4D0934-12A6-4DAD-A960-7B2836867122}" type="slidenum">
              <a:rPr lang="en-ZA" smtClean="0"/>
              <a:t>‹#›</a:t>
            </a:fld>
            <a:endParaRPr lang="en-ZA"/>
          </a:p>
        </p:txBody>
      </p:sp>
    </p:spTree>
    <p:extLst>
      <p:ext uri="{BB962C8B-B14F-4D97-AF65-F5344CB8AC3E}">
        <p14:creationId xmlns:p14="http://schemas.microsoft.com/office/powerpoint/2010/main" val="9448934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a:t>checked</a:t>
            </a:r>
            <a:endParaRPr lang="en-IN" dirty="0"/>
          </a:p>
        </p:txBody>
      </p:sp>
      <p:sp>
        <p:nvSpPr>
          <p:cNvPr id="4" name="Slide Number Placeholder 3"/>
          <p:cNvSpPr>
            <a:spLocks noGrp="1"/>
          </p:cNvSpPr>
          <p:nvPr>
            <p:ph type="sldNum" sz="quarter" idx="5"/>
          </p:nvPr>
        </p:nvSpPr>
        <p:spPr/>
        <p:txBody>
          <a:bodyPr/>
          <a:lstStyle/>
          <a:p>
            <a:fld id="{DA4D0934-12A6-4DAD-A960-7B2836867122}" type="slidenum">
              <a:rPr lang="en-ZA" smtClean="0"/>
              <a:t>2</a:t>
            </a:fld>
            <a:endParaRPr lang="en-ZA"/>
          </a:p>
        </p:txBody>
      </p:sp>
    </p:spTree>
    <p:extLst>
      <p:ext uri="{BB962C8B-B14F-4D97-AF65-F5344CB8AC3E}">
        <p14:creationId xmlns:p14="http://schemas.microsoft.com/office/powerpoint/2010/main" val="14876762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DA4D0934-12A6-4DAD-A960-7B2836867122}" type="slidenum">
              <a:rPr lang="en-ZA" smtClean="0"/>
              <a:t>3</a:t>
            </a:fld>
            <a:endParaRPr lang="en-ZA"/>
          </a:p>
        </p:txBody>
      </p:sp>
    </p:spTree>
    <p:extLst>
      <p:ext uri="{BB962C8B-B14F-4D97-AF65-F5344CB8AC3E}">
        <p14:creationId xmlns:p14="http://schemas.microsoft.com/office/powerpoint/2010/main" val="4077487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2023/01/25</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2023/01/25</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2023/01/25</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2023/01/25</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2023/01/25</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2023/01/25</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2023/01/25</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2023/01/25</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2023/01/25</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2023/01/25</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2023/01/25</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2023/01/25</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E6B314-2ABB-617C-4457-A942CEF63672}"/>
              </a:ext>
            </a:extLst>
          </p:cNvPr>
          <p:cNvSpPr>
            <a:spLocks noGrp="1"/>
          </p:cNvSpPr>
          <p:nvPr>
            <p:ph type="title"/>
          </p:nvPr>
        </p:nvSpPr>
        <p:spPr/>
        <p:txBody>
          <a:bodyPr/>
          <a:lstStyle/>
          <a:p>
            <a:r>
              <a:rPr lang="en-US" dirty="0"/>
              <a:t>07-2	</a:t>
            </a:r>
            <a:endParaRPr lang="en-GB" dirty="0"/>
          </a:p>
        </p:txBody>
      </p:sp>
      <p:sp>
        <p:nvSpPr>
          <p:cNvPr id="3" name="Content Placeholder 2">
            <a:extLst>
              <a:ext uri="{FF2B5EF4-FFF2-40B4-BE49-F238E27FC236}">
                <a16:creationId xmlns:a16="http://schemas.microsoft.com/office/drawing/2014/main" id="{18A88488-974A-D484-1C8D-A63B5C852AE1}"/>
              </a:ext>
            </a:extLst>
          </p:cNvPr>
          <p:cNvSpPr>
            <a:spLocks noGrp="1"/>
          </p:cNvSpPr>
          <p:nvPr>
            <p:ph idx="1"/>
          </p:nvPr>
        </p:nvSpPr>
        <p:spPr/>
        <p:txBody>
          <a:bodyPr/>
          <a:lstStyle/>
          <a:p>
            <a:pPr marL="228600">
              <a:lnSpc>
                <a:spcPct val="107000"/>
              </a:lnSpc>
              <a:spcAft>
                <a:spcPts val="800"/>
              </a:spcAft>
            </a:pPr>
            <a:r>
              <a:rPr lang="en-IN" sz="2800" dirty="0">
                <a:effectLst/>
                <a:latin typeface="Calibri" panose="020F0502020204030204" pitchFamily="34" charset="0"/>
                <a:ea typeface="Calibri" panose="020F0502020204030204" pitchFamily="34" charset="0"/>
                <a:cs typeface="Times New Roman" panose="02020603050405020304" pitchFamily="18" charset="0"/>
              </a:rPr>
              <a:t>This work is licensed under a Creative Commons Attribution-</a:t>
            </a:r>
            <a:r>
              <a:rPr lang="en-IN" sz="2800" dirty="0" err="1">
                <a:effectLst/>
                <a:latin typeface="Calibri" panose="020F0502020204030204" pitchFamily="34" charset="0"/>
                <a:ea typeface="Calibri" panose="020F0502020204030204" pitchFamily="34" charset="0"/>
                <a:cs typeface="Times New Roman" panose="02020603050405020304" pitchFamily="18" charset="0"/>
              </a:rPr>
              <a:t>ShareAlike</a:t>
            </a:r>
            <a:r>
              <a:rPr lang="en-IN" sz="2800">
                <a:effectLst/>
                <a:latin typeface="Calibri" panose="020F0502020204030204" pitchFamily="34" charset="0"/>
                <a:ea typeface="Calibri" panose="020F0502020204030204" pitchFamily="34" charset="0"/>
                <a:cs typeface="Times New Roman" panose="02020603050405020304" pitchFamily="18" charset="0"/>
              </a:rPr>
              <a:t>  </a:t>
            </a:r>
            <a:r>
              <a:rPr lang="en-IN" sz="2800" dirty="0">
                <a:effectLst/>
                <a:latin typeface="Calibri" panose="020F0502020204030204" pitchFamily="34" charset="0"/>
                <a:ea typeface="Calibri" panose="020F0502020204030204" pitchFamily="34" charset="0"/>
                <a:cs typeface="Times New Roman" panose="02020603050405020304" pitchFamily="18" charset="0"/>
              </a:rPr>
              <a:t>4.0 International License.</a:t>
            </a:r>
            <a:endParaRPr lang="en-GB" sz="2800" dirty="0">
              <a:effectLst/>
              <a:latin typeface="Calibri" panose="020F0502020204030204" pitchFamily="34" charset="0"/>
              <a:ea typeface="Calibri" panose="020F0502020204030204" pitchFamily="34" charset="0"/>
              <a:cs typeface="Times New Roman" panose="02020603050405020304" pitchFamily="18" charset="0"/>
            </a:endParaRPr>
          </a:p>
          <a:p>
            <a:pPr marL="228600">
              <a:lnSpc>
                <a:spcPct val="107000"/>
              </a:lnSpc>
              <a:spcAft>
                <a:spcPts val="800"/>
              </a:spcAft>
            </a:pPr>
            <a:r>
              <a:rPr lang="en-IN" sz="2800" dirty="0">
                <a:effectLst/>
                <a:latin typeface="Calibri" panose="020F0502020204030204" pitchFamily="34" charset="0"/>
                <a:ea typeface="Calibri" panose="020F0502020204030204" pitchFamily="34" charset="0"/>
                <a:cs typeface="Times New Roman" panose="02020603050405020304" pitchFamily="18" charset="0"/>
              </a:rPr>
              <a:t>Please add this statement to all the videos you create.</a:t>
            </a:r>
            <a:endParaRPr lang="en-GB" sz="2800" dirty="0">
              <a:effectLst/>
              <a:latin typeface="Calibri" panose="020F0502020204030204" pitchFamily="34" charset="0"/>
              <a:ea typeface="Calibri" panose="020F0502020204030204" pitchFamily="34" charset="0"/>
              <a:cs typeface="Times New Roman" panose="02020603050405020304" pitchFamily="18" charset="0"/>
            </a:endParaRPr>
          </a:p>
          <a:p>
            <a:pPr marL="228600">
              <a:lnSpc>
                <a:spcPct val="107000"/>
              </a:lnSpc>
              <a:spcAft>
                <a:spcPts val="800"/>
              </a:spcAft>
            </a:pPr>
            <a:r>
              <a:rPr lang="en-IN" sz="2800" dirty="0">
                <a:effectLst/>
                <a:latin typeface="Calibri" panose="020F0502020204030204" pitchFamily="34" charset="0"/>
                <a:ea typeface="Calibri" panose="020F0502020204030204" pitchFamily="34" charset="0"/>
                <a:cs typeface="Times New Roman" panose="02020603050405020304" pitchFamily="18" charset="0"/>
              </a:rPr>
              <a:t>English Bible quotes are from the World English Bible US, which is in the public domain.</a:t>
            </a:r>
            <a:endParaRPr lang="en-GB" sz="2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Tree>
    <p:extLst>
      <p:ext uri="{BB962C8B-B14F-4D97-AF65-F5344CB8AC3E}">
        <p14:creationId xmlns:p14="http://schemas.microsoft.com/office/powerpoint/2010/main" val="19211636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9B437A-2EFA-4A8B-8C9A-1F21FCE9A150}"/>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ECF26E45-9446-4ED9-87C0-6596B879C404}"/>
              </a:ext>
            </a:extLst>
          </p:cNvPr>
          <p:cNvSpPr>
            <a:spLocks noGrp="1"/>
          </p:cNvSpPr>
          <p:nvPr>
            <p:ph idx="1"/>
          </p:nvPr>
        </p:nvSpPr>
        <p:spPr/>
        <p:txBody>
          <a:bodyPr/>
          <a:lstStyle/>
          <a:p>
            <a:endParaRPr lang="en-ZA"/>
          </a:p>
        </p:txBody>
      </p:sp>
      <p:pic>
        <p:nvPicPr>
          <p:cNvPr id="4" name="Picture 3">
            <a:extLst>
              <a:ext uri="{FF2B5EF4-FFF2-40B4-BE49-F238E27FC236}">
                <a16:creationId xmlns:a16="http://schemas.microsoft.com/office/drawing/2014/main" id="{9E0AB699-431F-4A96-88B3-ED76B8F811A6}"/>
              </a:ext>
            </a:extLst>
          </p:cNvPr>
          <p:cNvPicPr>
            <a:picLocks noChangeAspect="1"/>
          </p:cNvPicPr>
          <p:nvPr/>
        </p:nvPicPr>
        <p:blipFill>
          <a:blip r:embed="rId2"/>
          <a:stretch>
            <a:fillRect/>
          </a:stretch>
        </p:blipFill>
        <p:spPr>
          <a:xfrm>
            <a:off x="-1" y="0"/>
            <a:ext cx="12625819" cy="6858000"/>
          </a:xfrm>
          <a:prstGeom prst="rect">
            <a:avLst/>
          </a:prstGeom>
        </p:spPr>
      </p:pic>
      <p:sp>
        <p:nvSpPr>
          <p:cNvPr id="6" name="TextBox 5">
            <a:extLst>
              <a:ext uri="{FF2B5EF4-FFF2-40B4-BE49-F238E27FC236}">
                <a16:creationId xmlns:a16="http://schemas.microsoft.com/office/drawing/2014/main" id="{FE3A8540-EB70-4E56-A82E-E2121EE7CD14}"/>
              </a:ext>
            </a:extLst>
          </p:cNvPr>
          <p:cNvSpPr txBox="1"/>
          <p:nvPr/>
        </p:nvSpPr>
        <p:spPr>
          <a:xfrm>
            <a:off x="0" y="0"/>
            <a:ext cx="3116424" cy="861774"/>
          </a:xfrm>
          <a:prstGeom prst="rect">
            <a:avLst/>
          </a:prstGeom>
          <a:noFill/>
        </p:spPr>
        <p:txBody>
          <a:bodyPr wrap="square" rtlCol="0">
            <a:spAutoFit/>
          </a:bodyPr>
          <a:lstStyle/>
          <a:p>
            <a:r>
              <a:rPr lang="en-ZA" sz="3200" dirty="0">
                <a:solidFill>
                  <a:schemeClr val="bg1"/>
                </a:solidFill>
                <a:latin typeface="TimesNewRomanPSMT"/>
              </a:rPr>
              <a:t>Genesis </a:t>
            </a:r>
            <a:r>
              <a:rPr lang="en-ZA" sz="3200" b="1" cap="all" dirty="0">
                <a:solidFill>
                  <a:schemeClr val="bg1"/>
                </a:solidFill>
                <a:latin typeface="Microsoft Himalaya "/>
                <a:cs typeface="+mj-cs"/>
              </a:rPr>
              <a:t>37:14</a:t>
            </a:r>
            <a:endParaRPr lang="en-ZA" sz="3200" dirty="0">
              <a:solidFill>
                <a:schemeClr val="bg1"/>
              </a:solidFill>
            </a:endParaRPr>
          </a:p>
          <a:p>
            <a:endParaRPr lang="en-IN" dirty="0"/>
          </a:p>
        </p:txBody>
      </p:sp>
    </p:spTree>
    <p:extLst>
      <p:ext uri="{BB962C8B-B14F-4D97-AF65-F5344CB8AC3E}">
        <p14:creationId xmlns:p14="http://schemas.microsoft.com/office/powerpoint/2010/main" val="8839201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121212"/>
                </a:solidFill>
                <a:effectLst/>
                <a:latin typeface="ArialMT"/>
              </a:rPr>
              <a:t>18They saw him afar off, and before he came near to them, they conspired against him to kill him.</a:t>
            </a:r>
            <a:endParaRPr lang="en-ZA" dirty="0"/>
          </a:p>
        </p:txBody>
      </p:sp>
      <p:sp>
        <p:nvSpPr>
          <p:cNvPr id="2" name="TextBox 1">
            <a:extLst>
              <a:ext uri="{FF2B5EF4-FFF2-40B4-BE49-F238E27FC236}">
                <a16:creationId xmlns:a16="http://schemas.microsoft.com/office/drawing/2014/main" id="{918B64B3-EE06-4202-4C19-4493B2AE1E26}"/>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8140102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B891FC-3541-451D-B5E1-2C07BF8DBE71}"/>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24CD1905-8F2C-423A-A210-B864FE5FC318}"/>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08343211-E40A-4374-801F-BD0BA252E447}"/>
              </a:ext>
            </a:extLst>
          </p:cNvPr>
          <p:cNvPicPr>
            <a:picLocks noChangeAspect="1"/>
          </p:cNvPicPr>
          <p:nvPr/>
        </p:nvPicPr>
        <p:blipFill>
          <a:blip r:embed="rId2"/>
          <a:stretch>
            <a:fillRect/>
          </a:stretch>
        </p:blipFill>
        <p:spPr>
          <a:xfrm>
            <a:off x="0" y="0"/>
            <a:ext cx="12657909" cy="6858000"/>
          </a:xfrm>
          <a:prstGeom prst="rect">
            <a:avLst/>
          </a:prstGeom>
        </p:spPr>
      </p:pic>
      <p:sp>
        <p:nvSpPr>
          <p:cNvPr id="7" name="TextBox 6">
            <a:extLst>
              <a:ext uri="{FF2B5EF4-FFF2-40B4-BE49-F238E27FC236}">
                <a16:creationId xmlns:a16="http://schemas.microsoft.com/office/drawing/2014/main" id="{1935EB07-0ACE-4246-98A6-93B6E838E272}"/>
              </a:ext>
            </a:extLst>
          </p:cNvPr>
          <p:cNvSpPr txBox="1"/>
          <p:nvPr/>
        </p:nvSpPr>
        <p:spPr>
          <a:xfrm>
            <a:off x="0" y="0"/>
            <a:ext cx="3116424" cy="861774"/>
          </a:xfrm>
          <a:prstGeom prst="rect">
            <a:avLst/>
          </a:prstGeom>
          <a:noFill/>
        </p:spPr>
        <p:txBody>
          <a:bodyPr wrap="square" rtlCol="0">
            <a:spAutoFit/>
          </a:bodyPr>
          <a:lstStyle/>
          <a:p>
            <a:r>
              <a:rPr lang="en-ZA" sz="3200" dirty="0">
                <a:solidFill>
                  <a:schemeClr val="bg1"/>
                </a:solidFill>
                <a:latin typeface="TimesNewRomanPSMT"/>
              </a:rPr>
              <a:t>Genesis </a:t>
            </a:r>
            <a:r>
              <a:rPr lang="en-ZA" sz="3200" b="1" cap="all" dirty="0">
                <a:solidFill>
                  <a:schemeClr val="bg1"/>
                </a:solidFill>
                <a:latin typeface="Microsoft Himalaya "/>
                <a:cs typeface="+mj-cs"/>
              </a:rPr>
              <a:t>37:18</a:t>
            </a:r>
            <a:endParaRPr lang="en-ZA" sz="3200" dirty="0">
              <a:solidFill>
                <a:schemeClr val="bg1"/>
              </a:solidFill>
            </a:endParaRPr>
          </a:p>
          <a:p>
            <a:endParaRPr lang="en-IN" dirty="0"/>
          </a:p>
        </p:txBody>
      </p:sp>
    </p:spTree>
    <p:extLst>
      <p:ext uri="{BB962C8B-B14F-4D97-AF65-F5344CB8AC3E}">
        <p14:creationId xmlns:p14="http://schemas.microsoft.com/office/powerpoint/2010/main" val="40299108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121212"/>
                </a:solidFill>
                <a:effectLst/>
                <a:latin typeface="ArialMT"/>
              </a:rPr>
              <a:t>19They said to one another, “Behold, this dreamer comes.</a:t>
            </a:r>
            <a:endParaRPr lang="en-ZA" sz="4000" dirty="0"/>
          </a:p>
        </p:txBody>
      </p:sp>
      <p:pic>
        <p:nvPicPr>
          <p:cNvPr id="5" name="Audio 2">
            <a:hlinkClick r:id="" action="ppaction://media"/>
            <a:extLst>
              <a:ext uri="{FF2B5EF4-FFF2-40B4-BE49-F238E27FC236}">
                <a16:creationId xmlns:a16="http://schemas.microsoft.com/office/drawing/2014/main" id="{D8601A07-CF29-481F-AA99-9756A7D454D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E8929780-F44B-F1CD-6BAA-3E36652F73D8}"/>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02978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46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D8059A-8723-47EE-8E77-DE8DB0D91946}"/>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9ABC9031-A585-4220-AEA8-9AABAB3E6FD2}"/>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9694A606-39E4-47C1-A7C6-9C32FFBF7758}"/>
              </a:ext>
            </a:extLst>
          </p:cNvPr>
          <p:cNvPicPr>
            <a:picLocks noChangeAspect="1"/>
          </p:cNvPicPr>
          <p:nvPr/>
        </p:nvPicPr>
        <p:blipFill>
          <a:blip r:embed="rId2"/>
          <a:stretch>
            <a:fillRect/>
          </a:stretch>
        </p:blipFill>
        <p:spPr>
          <a:xfrm>
            <a:off x="0" y="0"/>
            <a:ext cx="12893040" cy="6858000"/>
          </a:xfrm>
          <a:prstGeom prst="rect">
            <a:avLst/>
          </a:prstGeom>
        </p:spPr>
      </p:pic>
      <p:sp>
        <p:nvSpPr>
          <p:cNvPr id="7" name="TextBox 6">
            <a:extLst>
              <a:ext uri="{FF2B5EF4-FFF2-40B4-BE49-F238E27FC236}">
                <a16:creationId xmlns:a16="http://schemas.microsoft.com/office/drawing/2014/main" id="{3894FB46-AC46-488D-B7AB-632E9BDC0F4D}"/>
              </a:ext>
            </a:extLst>
          </p:cNvPr>
          <p:cNvSpPr txBox="1"/>
          <p:nvPr/>
        </p:nvSpPr>
        <p:spPr>
          <a:xfrm>
            <a:off x="0" y="0"/>
            <a:ext cx="3116424" cy="861774"/>
          </a:xfrm>
          <a:prstGeom prst="rect">
            <a:avLst/>
          </a:prstGeom>
          <a:noFill/>
        </p:spPr>
        <p:txBody>
          <a:bodyPr wrap="square" rtlCol="0">
            <a:spAutoFit/>
          </a:bodyPr>
          <a:lstStyle/>
          <a:p>
            <a:r>
              <a:rPr lang="en-ZA" sz="3200" dirty="0">
                <a:solidFill>
                  <a:schemeClr val="bg1"/>
                </a:solidFill>
                <a:latin typeface="TimesNewRomanPSMT"/>
              </a:rPr>
              <a:t>Genesis </a:t>
            </a:r>
            <a:r>
              <a:rPr lang="en-ZA" sz="3200" b="1" cap="all" dirty="0">
                <a:solidFill>
                  <a:schemeClr val="bg1"/>
                </a:solidFill>
                <a:latin typeface="Microsoft Himalaya "/>
                <a:cs typeface="+mj-cs"/>
              </a:rPr>
              <a:t>37:19</a:t>
            </a:r>
            <a:endParaRPr lang="en-ZA" sz="3200" dirty="0">
              <a:solidFill>
                <a:schemeClr val="bg1"/>
              </a:solidFill>
            </a:endParaRPr>
          </a:p>
          <a:p>
            <a:endParaRPr lang="en-IN" dirty="0"/>
          </a:p>
        </p:txBody>
      </p:sp>
    </p:spTree>
    <p:extLst>
      <p:ext uri="{BB962C8B-B14F-4D97-AF65-F5344CB8AC3E}">
        <p14:creationId xmlns:p14="http://schemas.microsoft.com/office/powerpoint/2010/main" val="39631800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121212"/>
                </a:solidFill>
                <a:effectLst/>
                <a:latin typeface="ArialMT"/>
              </a:rPr>
              <a:t>20Come now therefore, and let’s kill him, and cast him into one of the pits, and we will say, ‘An evil animal has devoured him.’ We will see what will become of his dreams.”</a:t>
            </a:r>
            <a:endParaRPr lang="en-ZA" sz="4000" dirty="0"/>
          </a:p>
        </p:txBody>
      </p:sp>
      <p:pic>
        <p:nvPicPr>
          <p:cNvPr id="5" name="Audio 2">
            <a:hlinkClick r:id="" action="ppaction://media"/>
            <a:extLst>
              <a:ext uri="{FF2B5EF4-FFF2-40B4-BE49-F238E27FC236}">
                <a16:creationId xmlns:a16="http://schemas.microsoft.com/office/drawing/2014/main" id="{DC3C8D7D-CE80-4637-A0C5-706553B8631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D7FEBECF-70A8-4C88-80DA-79DB823768C4}"/>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891345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54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BF26D-44A8-4D15-B589-2255AD3FFC60}"/>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9164605C-B368-475A-BB10-32CFAF89EFAB}"/>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FF8F4CAF-C1E7-405C-BB3F-ED3DFE614425}"/>
              </a:ext>
            </a:extLst>
          </p:cNvPr>
          <p:cNvPicPr>
            <a:picLocks noChangeAspect="1"/>
          </p:cNvPicPr>
          <p:nvPr/>
        </p:nvPicPr>
        <p:blipFill>
          <a:blip r:embed="rId2"/>
          <a:stretch>
            <a:fillRect/>
          </a:stretch>
        </p:blipFill>
        <p:spPr>
          <a:xfrm>
            <a:off x="0" y="-188752"/>
            <a:ext cx="12192000" cy="7046752"/>
          </a:xfrm>
          <a:prstGeom prst="rect">
            <a:avLst/>
          </a:prstGeom>
        </p:spPr>
      </p:pic>
      <p:sp>
        <p:nvSpPr>
          <p:cNvPr id="7" name="TextBox 6">
            <a:extLst>
              <a:ext uri="{FF2B5EF4-FFF2-40B4-BE49-F238E27FC236}">
                <a16:creationId xmlns:a16="http://schemas.microsoft.com/office/drawing/2014/main" id="{FCD74969-009A-4F21-92D4-A0B57DD38965}"/>
              </a:ext>
            </a:extLst>
          </p:cNvPr>
          <p:cNvSpPr txBox="1"/>
          <p:nvPr/>
        </p:nvSpPr>
        <p:spPr>
          <a:xfrm>
            <a:off x="0" y="0"/>
            <a:ext cx="3116424" cy="861774"/>
          </a:xfrm>
          <a:prstGeom prst="rect">
            <a:avLst/>
          </a:prstGeom>
          <a:noFill/>
        </p:spPr>
        <p:txBody>
          <a:bodyPr wrap="square" rtlCol="0">
            <a:spAutoFit/>
          </a:bodyPr>
          <a:lstStyle/>
          <a:p>
            <a:r>
              <a:rPr lang="en-ZA" sz="3200" dirty="0">
                <a:solidFill>
                  <a:schemeClr val="bg1"/>
                </a:solidFill>
                <a:latin typeface="TimesNewRomanPSMT"/>
              </a:rPr>
              <a:t>Genesis </a:t>
            </a:r>
            <a:r>
              <a:rPr lang="en-ZA" sz="3200" b="1" cap="all" dirty="0">
                <a:solidFill>
                  <a:schemeClr val="bg1"/>
                </a:solidFill>
                <a:latin typeface="Microsoft Himalaya "/>
                <a:cs typeface="+mj-cs"/>
              </a:rPr>
              <a:t>37:20</a:t>
            </a:r>
            <a:endParaRPr lang="en-ZA" sz="3200" dirty="0">
              <a:solidFill>
                <a:schemeClr val="bg1"/>
              </a:solidFill>
            </a:endParaRPr>
          </a:p>
          <a:p>
            <a:endParaRPr lang="en-IN" dirty="0"/>
          </a:p>
        </p:txBody>
      </p:sp>
    </p:spTree>
    <p:extLst>
      <p:ext uri="{BB962C8B-B14F-4D97-AF65-F5344CB8AC3E}">
        <p14:creationId xmlns:p14="http://schemas.microsoft.com/office/powerpoint/2010/main" val="3084369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121212"/>
                </a:solidFill>
                <a:effectLst/>
                <a:latin typeface="ArialMT"/>
              </a:rPr>
              <a:t>23When Joseph came to his brothers, they stripped Joseph of his tunic, the tunic of many colors that was on him;</a:t>
            </a:r>
            <a:endParaRPr lang="en-ZA" sz="4000" dirty="0"/>
          </a:p>
        </p:txBody>
      </p:sp>
      <p:pic>
        <p:nvPicPr>
          <p:cNvPr id="5" name="Audio 1">
            <a:hlinkClick r:id="" action="ppaction://media"/>
            <a:extLst>
              <a:ext uri="{FF2B5EF4-FFF2-40B4-BE49-F238E27FC236}">
                <a16:creationId xmlns:a16="http://schemas.microsoft.com/office/drawing/2014/main" id="{9953241D-8ABC-4CCD-8AC1-E8F605911EE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A78CD5EF-CE27-4B3D-FF38-B3F1FDC601F8}"/>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2474721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13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D0151A-4914-402B-B596-6C96F5D76087}"/>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0C5057BF-0B89-4384-BB22-56BC02098EE3}"/>
              </a:ext>
            </a:extLst>
          </p:cNvPr>
          <p:cNvSpPr>
            <a:spLocks noGrp="1"/>
          </p:cNvSpPr>
          <p:nvPr>
            <p:ph idx="1"/>
          </p:nvPr>
        </p:nvSpPr>
        <p:spPr/>
        <p:txBody>
          <a:bodyPr/>
          <a:lstStyle/>
          <a:p>
            <a:endParaRPr lang="en-ZA"/>
          </a:p>
        </p:txBody>
      </p:sp>
      <p:pic>
        <p:nvPicPr>
          <p:cNvPr id="7" name="Picture 6">
            <a:extLst>
              <a:ext uri="{FF2B5EF4-FFF2-40B4-BE49-F238E27FC236}">
                <a16:creationId xmlns:a16="http://schemas.microsoft.com/office/drawing/2014/main" id="{FD55A014-A7BC-41A8-BBD0-6CABD730D549}"/>
              </a:ext>
            </a:extLst>
          </p:cNvPr>
          <p:cNvPicPr>
            <a:picLocks noChangeAspect="1"/>
          </p:cNvPicPr>
          <p:nvPr/>
        </p:nvPicPr>
        <p:blipFill>
          <a:blip r:embed="rId2"/>
          <a:stretch>
            <a:fillRect/>
          </a:stretch>
        </p:blipFill>
        <p:spPr>
          <a:xfrm>
            <a:off x="0" y="-616601"/>
            <a:ext cx="12192000" cy="7474601"/>
          </a:xfrm>
          <a:prstGeom prst="rect">
            <a:avLst/>
          </a:prstGeom>
        </p:spPr>
      </p:pic>
      <p:sp>
        <p:nvSpPr>
          <p:cNvPr id="6" name="TextBox 5">
            <a:extLst>
              <a:ext uri="{FF2B5EF4-FFF2-40B4-BE49-F238E27FC236}">
                <a16:creationId xmlns:a16="http://schemas.microsoft.com/office/drawing/2014/main" id="{04A3854C-003D-4C42-B773-B53E9AAC15DA}"/>
              </a:ext>
            </a:extLst>
          </p:cNvPr>
          <p:cNvSpPr txBox="1"/>
          <p:nvPr/>
        </p:nvSpPr>
        <p:spPr>
          <a:xfrm>
            <a:off x="0" y="0"/>
            <a:ext cx="3116424" cy="861774"/>
          </a:xfrm>
          <a:prstGeom prst="rect">
            <a:avLst/>
          </a:prstGeom>
          <a:noFill/>
        </p:spPr>
        <p:txBody>
          <a:bodyPr wrap="square" rtlCol="0">
            <a:spAutoFit/>
          </a:bodyPr>
          <a:lstStyle/>
          <a:p>
            <a:r>
              <a:rPr lang="en-ZA" sz="3200" dirty="0">
                <a:solidFill>
                  <a:schemeClr val="bg1"/>
                </a:solidFill>
                <a:latin typeface="TimesNewRomanPSMT"/>
              </a:rPr>
              <a:t>Genesis </a:t>
            </a:r>
            <a:r>
              <a:rPr lang="en-ZA" sz="3200" b="1" cap="all" dirty="0">
                <a:solidFill>
                  <a:schemeClr val="bg1"/>
                </a:solidFill>
                <a:latin typeface="Microsoft Himalaya "/>
                <a:cs typeface="+mj-cs"/>
              </a:rPr>
              <a:t>37:23</a:t>
            </a:r>
            <a:endParaRPr lang="en-ZA" sz="3200" dirty="0">
              <a:solidFill>
                <a:schemeClr val="bg1"/>
              </a:solidFill>
            </a:endParaRPr>
          </a:p>
          <a:p>
            <a:endParaRPr lang="en-IN" dirty="0"/>
          </a:p>
        </p:txBody>
      </p:sp>
    </p:spTree>
    <p:extLst>
      <p:ext uri="{BB962C8B-B14F-4D97-AF65-F5344CB8AC3E}">
        <p14:creationId xmlns:p14="http://schemas.microsoft.com/office/powerpoint/2010/main" val="2594688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121212"/>
                </a:solidFill>
                <a:effectLst/>
                <a:latin typeface="ArialMT"/>
              </a:rPr>
              <a:t>24and they took him, and threw him into the pit. The pit was empty. There was no water in it.</a:t>
            </a:r>
            <a:r>
              <a:rPr lang="en-ZA" sz="4000" b="0" i="0" dirty="0">
                <a:solidFill>
                  <a:srgbClr val="444444"/>
                </a:solidFill>
                <a:effectLst/>
                <a:latin typeface="Arial" panose="020B0604020202020204" pitchFamily="34" charset="0"/>
              </a:rPr>
              <a:t>.</a:t>
            </a:r>
            <a:endParaRPr lang="en-ZA" sz="4000" dirty="0"/>
          </a:p>
        </p:txBody>
      </p:sp>
      <p:sp>
        <p:nvSpPr>
          <p:cNvPr id="2" name="TextBox 1">
            <a:extLst>
              <a:ext uri="{FF2B5EF4-FFF2-40B4-BE49-F238E27FC236}">
                <a16:creationId xmlns:a16="http://schemas.microsoft.com/office/drawing/2014/main" id="{6C8679BA-7A21-DC85-4BDC-02555DC2BBDC}"/>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17088344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19195F-F0EE-4AF3-9E57-64F9C42C9432}"/>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2C3DCCED-3C8D-4C9F-AFB2-80912D3BF83B}"/>
              </a:ext>
            </a:extLst>
          </p:cNvPr>
          <p:cNvSpPr>
            <a:spLocks noGrp="1"/>
          </p:cNvSpPr>
          <p:nvPr>
            <p:ph idx="1"/>
          </p:nvPr>
        </p:nvSpPr>
        <p:spPr/>
        <p:txBody>
          <a:bodyPr/>
          <a:lstStyle/>
          <a:p>
            <a:endParaRPr lang="en-IN"/>
          </a:p>
        </p:txBody>
      </p:sp>
      <p:pic>
        <p:nvPicPr>
          <p:cNvPr id="5" name="Picture 4">
            <a:extLst>
              <a:ext uri="{FF2B5EF4-FFF2-40B4-BE49-F238E27FC236}">
                <a16:creationId xmlns:a16="http://schemas.microsoft.com/office/drawing/2014/main" id="{432C042B-A54E-4F2A-A751-D716C6FAA68D}"/>
              </a:ext>
            </a:extLst>
          </p:cNvPr>
          <p:cNvPicPr>
            <a:picLocks noChangeAspect="1"/>
          </p:cNvPicPr>
          <p:nvPr/>
        </p:nvPicPr>
        <p:blipFill>
          <a:blip r:embed="rId3"/>
          <a:stretch>
            <a:fillRect/>
          </a:stretch>
        </p:blipFill>
        <p:spPr>
          <a:xfrm>
            <a:off x="-55900" y="-867233"/>
            <a:ext cx="12303800" cy="8115272"/>
          </a:xfrm>
          <a:prstGeom prst="rect">
            <a:avLst/>
          </a:prstGeom>
        </p:spPr>
      </p:pic>
      <p:sp>
        <p:nvSpPr>
          <p:cNvPr id="6" name="TextBox 5">
            <a:extLst>
              <a:ext uri="{FF2B5EF4-FFF2-40B4-BE49-F238E27FC236}">
                <a16:creationId xmlns:a16="http://schemas.microsoft.com/office/drawing/2014/main" id="{8A8FFE03-164A-4391-85A4-420708EFE6B3}"/>
              </a:ext>
            </a:extLst>
          </p:cNvPr>
          <p:cNvSpPr txBox="1"/>
          <p:nvPr/>
        </p:nvSpPr>
        <p:spPr>
          <a:xfrm>
            <a:off x="152400" y="3429000"/>
            <a:ext cx="3602182" cy="2000548"/>
          </a:xfrm>
          <a:prstGeom prst="rect">
            <a:avLst/>
          </a:prstGeom>
          <a:noFill/>
        </p:spPr>
        <p:txBody>
          <a:bodyPr wrap="square" rtlCol="0">
            <a:spAutoFit/>
          </a:bodyPr>
          <a:lstStyle/>
          <a:p>
            <a:r>
              <a:rPr lang="bo-CN" sz="4000" b="1" dirty="0">
                <a:solidFill>
                  <a:schemeClr val="bg1"/>
                </a:solidFill>
              </a:rPr>
              <a:t>ཡོ་སེབ་ལ་བཙོང་ནས་ཨི་</a:t>
            </a:r>
            <a:r>
              <a:rPr lang="bo-CN" sz="4800" b="1" dirty="0">
                <a:solidFill>
                  <a:schemeClr val="bg1"/>
                </a:solidFill>
              </a:rPr>
              <a:t>ཇིབ་</a:t>
            </a:r>
            <a:r>
              <a:rPr lang="bo-CN" sz="4000" b="1" dirty="0">
                <a:solidFill>
                  <a:schemeClr val="bg1"/>
                </a:solidFill>
              </a:rPr>
              <a:t>ཡུལ་དུ་འཁྲིད་པ།</a:t>
            </a:r>
            <a:endParaRPr lang="en-ZA" sz="4000" b="1" dirty="0">
              <a:solidFill>
                <a:schemeClr val="bg1"/>
              </a:solidFill>
            </a:endParaRPr>
          </a:p>
          <a:p>
            <a:r>
              <a:rPr lang="en-GB" sz="3600" i="0" cap="all" dirty="0">
                <a:solidFill>
                  <a:schemeClr val="bg1"/>
                </a:solidFill>
                <a:effectLst/>
                <a:latin typeface="ArialMT"/>
              </a:rPr>
              <a:t>Genesis</a:t>
            </a:r>
            <a:r>
              <a:rPr lang="en-ZA" sz="2000" i="0" cap="all" dirty="0">
                <a:solidFill>
                  <a:schemeClr val="bg1"/>
                </a:solidFill>
                <a:effectLst/>
                <a:latin typeface="ArialMT"/>
              </a:rPr>
              <a:t>37:12-35</a:t>
            </a:r>
            <a:endParaRPr lang="en-IN" dirty="0"/>
          </a:p>
        </p:txBody>
      </p:sp>
      <p:pic>
        <p:nvPicPr>
          <p:cNvPr id="7" name="Picture 6">
            <a:extLst>
              <a:ext uri="{FF2B5EF4-FFF2-40B4-BE49-F238E27FC236}">
                <a16:creationId xmlns:a16="http://schemas.microsoft.com/office/drawing/2014/main" id="{7DD5BE9C-2DA7-CFE7-FA3D-9747F9DB7D94}"/>
              </a:ext>
            </a:extLst>
          </p:cNvPr>
          <p:cNvPicPr>
            <a:picLocks noChangeAspect="1"/>
          </p:cNvPicPr>
          <p:nvPr/>
        </p:nvPicPr>
        <p:blipFill>
          <a:blip r:embed="rId3"/>
          <a:stretch>
            <a:fillRect/>
          </a:stretch>
        </p:blipFill>
        <p:spPr>
          <a:xfrm>
            <a:off x="-111800" y="-867233"/>
            <a:ext cx="12303800" cy="8115272"/>
          </a:xfrm>
          <a:prstGeom prst="rect">
            <a:avLst/>
          </a:prstGeom>
        </p:spPr>
      </p:pic>
      <p:sp>
        <p:nvSpPr>
          <p:cNvPr id="9" name="TextBox 8">
            <a:extLst>
              <a:ext uri="{FF2B5EF4-FFF2-40B4-BE49-F238E27FC236}">
                <a16:creationId xmlns:a16="http://schemas.microsoft.com/office/drawing/2014/main" id="{6D4FEBDA-A298-1731-B3D3-5C077ABB9875}"/>
              </a:ext>
            </a:extLst>
          </p:cNvPr>
          <p:cNvSpPr txBox="1"/>
          <p:nvPr/>
        </p:nvSpPr>
        <p:spPr>
          <a:xfrm>
            <a:off x="0" y="-604371"/>
            <a:ext cx="7467600" cy="1938992"/>
          </a:xfrm>
          <a:prstGeom prst="rect">
            <a:avLst/>
          </a:prstGeom>
          <a:noFill/>
        </p:spPr>
        <p:txBody>
          <a:bodyPr wrap="square" rtlCol="0">
            <a:spAutoFit/>
          </a:bodyPr>
          <a:lstStyle/>
          <a:p>
            <a:r>
              <a:rPr lang="en-ZA" sz="6000" dirty="0">
                <a:solidFill>
                  <a:schemeClr val="bg1"/>
                </a:solidFill>
                <a:latin typeface="TimesNewRomanPSMT"/>
                <a:ea typeface="Calibri" panose="020F0502020204030204" pitchFamily="34" charset="0"/>
                <a:cs typeface="TimesNewRomanPSMT"/>
              </a:rPr>
              <a:t>Brothers sell Joseph</a:t>
            </a:r>
          </a:p>
          <a:p>
            <a:r>
              <a:rPr lang="en-ZA" sz="6000" dirty="0">
                <a:solidFill>
                  <a:schemeClr val="bg1"/>
                </a:solidFill>
                <a:latin typeface="TimesNewRomanPSMT"/>
              </a:rPr>
              <a:t>Genesis 37:12-35</a:t>
            </a:r>
            <a:endParaRPr lang="en-IN" sz="6000" dirty="0">
              <a:solidFill>
                <a:schemeClr val="bg1"/>
              </a:solidFill>
            </a:endParaRPr>
          </a:p>
        </p:txBody>
      </p:sp>
    </p:spTree>
    <p:extLst>
      <p:ext uri="{BB962C8B-B14F-4D97-AF65-F5344CB8AC3E}">
        <p14:creationId xmlns:p14="http://schemas.microsoft.com/office/powerpoint/2010/main" val="23844448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0E743-B3A2-45A8-A8E1-32755A6B4D2D}"/>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499B7F9E-7E70-4377-BAD3-FA41995A4205}"/>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8AFA0EF2-387F-48F2-8595-86F1F57F3B32}"/>
              </a:ext>
            </a:extLst>
          </p:cNvPr>
          <p:cNvPicPr>
            <a:picLocks noChangeAspect="1"/>
          </p:cNvPicPr>
          <p:nvPr/>
        </p:nvPicPr>
        <p:blipFill>
          <a:blip r:embed="rId2"/>
          <a:stretch>
            <a:fillRect/>
          </a:stretch>
        </p:blipFill>
        <p:spPr>
          <a:xfrm>
            <a:off x="-627898" y="0"/>
            <a:ext cx="13447796" cy="6984124"/>
          </a:xfrm>
          <a:prstGeom prst="rect">
            <a:avLst/>
          </a:prstGeom>
        </p:spPr>
      </p:pic>
      <p:sp>
        <p:nvSpPr>
          <p:cNvPr id="7" name="TextBox 6">
            <a:extLst>
              <a:ext uri="{FF2B5EF4-FFF2-40B4-BE49-F238E27FC236}">
                <a16:creationId xmlns:a16="http://schemas.microsoft.com/office/drawing/2014/main" id="{6705EDE7-5A56-4E1E-B7EF-261D9583169D}"/>
              </a:ext>
            </a:extLst>
          </p:cNvPr>
          <p:cNvSpPr txBox="1"/>
          <p:nvPr/>
        </p:nvSpPr>
        <p:spPr>
          <a:xfrm>
            <a:off x="0" y="0"/>
            <a:ext cx="3116424" cy="861774"/>
          </a:xfrm>
          <a:prstGeom prst="rect">
            <a:avLst/>
          </a:prstGeom>
          <a:noFill/>
        </p:spPr>
        <p:txBody>
          <a:bodyPr wrap="square" rtlCol="0">
            <a:spAutoFit/>
          </a:bodyPr>
          <a:lstStyle/>
          <a:p>
            <a:r>
              <a:rPr lang="en-ZA" sz="3200" dirty="0">
                <a:solidFill>
                  <a:schemeClr val="bg1"/>
                </a:solidFill>
                <a:latin typeface="TimesNewRomanPSMT"/>
              </a:rPr>
              <a:t>Genesis </a:t>
            </a:r>
            <a:r>
              <a:rPr lang="en-ZA" sz="3200" b="1" cap="all" dirty="0">
                <a:solidFill>
                  <a:schemeClr val="bg1"/>
                </a:solidFill>
                <a:latin typeface="Microsoft Himalaya "/>
                <a:cs typeface="+mj-cs"/>
              </a:rPr>
              <a:t>37:24</a:t>
            </a:r>
            <a:endParaRPr lang="en-ZA" sz="3200" dirty="0">
              <a:solidFill>
                <a:schemeClr val="bg1"/>
              </a:solidFill>
            </a:endParaRPr>
          </a:p>
          <a:p>
            <a:endParaRPr lang="en-IN" dirty="0"/>
          </a:p>
        </p:txBody>
      </p:sp>
    </p:spTree>
    <p:extLst>
      <p:ext uri="{BB962C8B-B14F-4D97-AF65-F5344CB8AC3E}">
        <p14:creationId xmlns:p14="http://schemas.microsoft.com/office/powerpoint/2010/main" val="19052955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3600" b="0" i="0" dirty="0">
                <a:solidFill>
                  <a:srgbClr val="121212"/>
                </a:solidFill>
                <a:effectLst/>
                <a:latin typeface="ArialMT"/>
              </a:rPr>
              <a:t>25They sat down to eat bread, and they lifted up their eyes and looked, and saw a caravan of Ishmaelites was coming from Gilead, with their camels bearing spices and balm and myrrh, going to carry it down to Egypt. </a:t>
            </a:r>
            <a:endParaRPr lang="en-ZA" sz="3600" dirty="0"/>
          </a:p>
        </p:txBody>
      </p:sp>
      <p:sp>
        <p:nvSpPr>
          <p:cNvPr id="2" name="TextBox 1">
            <a:extLst>
              <a:ext uri="{FF2B5EF4-FFF2-40B4-BE49-F238E27FC236}">
                <a16:creationId xmlns:a16="http://schemas.microsoft.com/office/drawing/2014/main" id="{BEED36A3-211E-2A33-0C3E-5A64621BEBA8}"/>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42834770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95D820-24AF-4F9C-B381-7AD7C1548E5D}"/>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82F8CF07-AC4C-4363-BCAE-E1D6B96CF846}"/>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0C9DC047-B2C5-4A02-B0DC-9DC4F78A0F78}"/>
              </a:ext>
            </a:extLst>
          </p:cNvPr>
          <p:cNvPicPr>
            <a:picLocks noChangeAspect="1"/>
          </p:cNvPicPr>
          <p:nvPr/>
        </p:nvPicPr>
        <p:blipFill>
          <a:blip r:embed="rId2"/>
          <a:stretch>
            <a:fillRect/>
          </a:stretch>
        </p:blipFill>
        <p:spPr>
          <a:xfrm>
            <a:off x="1" y="-1058133"/>
            <a:ext cx="12192000" cy="7916133"/>
          </a:xfrm>
          <a:prstGeom prst="rect">
            <a:avLst/>
          </a:prstGeom>
        </p:spPr>
      </p:pic>
      <p:sp>
        <p:nvSpPr>
          <p:cNvPr id="7" name="TextBox 6">
            <a:extLst>
              <a:ext uri="{FF2B5EF4-FFF2-40B4-BE49-F238E27FC236}">
                <a16:creationId xmlns:a16="http://schemas.microsoft.com/office/drawing/2014/main" id="{CEA814CF-EC0C-47F0-86C3-DF3CF35AAEEF}"/>
              </a:ext>
            </a:extLst>
          </p:cNvPr>
          <p:cNvSpPr txBox="1"/>
          <p:nvPr/>
        </p:nvSpPr>
        <p:spPr>
          <a:xfrm>
            <a:off x="0" y="0"/>
            <a:ext cx="3116424" cy="861774"/>
          </a:xfrm>
          <a:prstGeom prst="rect">
            <a:avLst/>
          </a:prstGeom>
          <a:noFill/>
        </p:spPr>
        <p:txBody>
          <a:bodyPr wrap="square" rtlCol="0">
            <a:spAutoFit/>
          </a:bodyPr>
          <a:lstStyle/>
          <a:p>
            <a:r>
              <a:rPr lang="en-ZA" sz="3200" dirty="0">
                <a:solidFill>
                  <a:schemeClr val="bg1"/>
                </a:solidFill>
                <a:latin typeface="TimesNewRomanPSMT"/>
              </a:rPr>
              <a:t>Genesis </a:t>
            </a:r>
            <a:r>
              <a:rPr lang="en-ZA" sz="3200" b="1" cap="all" dirty="0">
                <a:solidFill>
                  <a:schemeClr val="bg1"/>
                </a:solidFill>
                <a:latin typeface="Microsoft Himalaya "/>
                <a:cs typeface="+mj-cs"/>
              </a:rPr>
              <a:t>37:25</a:t>
            </a:r>
            <a:endParaRPr lang="en-ZA" sz="3200" dirty="0">
              <a:solidFill>
                <a:schemeClr val="bg1"/>
              </a:solidFill>
            </a:endParaRPr>
          </a:p>
          <a:p>
            <a:endParaRPr lang="en-IN" dirty="0"/>
          </a:p>
        </p:txBody>
      </p:sp>
    </p:spTree>
    <p:extLst>
      <p:ext uri="{BB962C8B-B14F-4D97-AF65-F5344CB8AC3E}">
        <p14:creationId xmlns:p14="http://schemas.microsoft.com/office/powerpoint/2010/main" val="33535859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121212"/>
                </a:solidFill>
                <a:effectLst/>
                <a:latin typeface="ArialMT"/>
              </a:rPr>
              <a:t>26Judah said to his brothers, “What profit is it if we kill our brother and conceal his blood?</a:t>
            </a:r>
            <a:endParaRPr lang="en-ZA" sz="4000" dirty="0"/>
          </a:p>
        </p:txBody>
      </p:sp>
      <p:sp>
        <p:nvSpPr>
          <p:cNvPr id="2" name="TextBox 1">
            <a:extLst>
              <a:ext uri="{FF2B5EF4-FFF2-40B4-BE49-F238E27FC236}">
                <a16:creationId xmlns:a16="http://schemas.microsoft.com/office/drawing/2014/main" id="{6CDEE7FE-C4A1-F933-61C8-5AEAD62A4E68}"/>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9296011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04F74-C24C-4033-8347-3940151DD09A}"/>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D5E8EF78-ECD2-48A6-A85E-E40E674FD943}"/>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04DB5B96-7BAC-498B-AED1-A2FFF5DA0D9C}"/>
              </a:ext>
            </a:extLst>
          </p:cNvPr>
          <p:cNvPicPr>
            <a:picLocks noChangeAspect="1"/>
          </p:cNvPicPr>
          <p:nvPr/>
        </p:nvPicPr>
        <p:blipFill>
          <a:blip r:embed="rId2"/>
          <a:stretch>
            <a:fillRect/>
          </a:stretch>
        </p:blipFill>
        <p:spPr>
          <a:xfrm>
            <a:off x="0" y="-264832"/>
            <a:ext cx="12192000" cy="7122832"/>
          </a:xfrm>
          <a:prstGeom prst="rect">
            <a:avLst/>
          </a:prstGeom>
        </p:spPr>
      </p:pic>
      <p:sp>
        <p:nvSpPr>
          <p:cNvPr id="7" name="TextBox 6">
            <a:extLst>
              <a:ext uri="{FF2B5EF4-FFF2-40B4-BE49-F238E27FC236}">
                <a16:creationId xmlns:a16="http://schemas.microsoft.com/office/drawing/2014/main" id="{85BDE699-1932-4883-8B29-922AC9324817}"/>
              </a:ext>
            </a:extLst>
          </p:cNvPr>
          <p:cNvSpPr txBox="1"/>
          <p:nvPr/>
        </p:nvSpPr>
        <p:spPr>
          <a:xfrm>
            <a:off x="0" y="0"/>
            <a:ext cx="3116424" cy="861774"/>
          </a:xfrm>
          <a:prstGeom prst="rect">
            <a:avLst/>
          </a:prstGeom>
          <a:noFill/>
        </p:spPr>
        <p:txBody>
          <a:bodyPr wrap="square" rtlCol="0">
            <a:spAutoFit/>
          </a:bodyPr>
          <a:lstStyle/>
          <a:p>
            <a:r>
              <a:rPr lang="en-ZA" sz="3200" dirty="0">
                <a:solidFill>
                  <a:schemeClr val="bg1"/>
                </a:solidFill>
                <a:latin typeface="TimesNewRomanPSMT"/>
              </a:rPr>
              <a:t>Genesis </a:t>
            </a:r>
            <a:r>
              <a:rPr lang="en-ZA" sz="3200" b="1" cap="all" dirty="0">
                <a:solidFill>
                  <a:schemeClr val="bg1"/>
                </a:solidFill>
                <a:latin typeface="Microsoft Himalaya "/>
                <a:cs typeface="+mj-cs"/>
              </a:rPr>
              <a:t>37:26</a:t>
            </a:r>
            <a:endParaRPr lang="en-ZA" sz="3200" dirty="0">
              <a:solidFill>
                <a:schemeClr val="bg1"/>
              </a:solidFill>
            </a:endParaRPr>
          </a:p>
          <a:p>
            <a:endParaRPr lang="en-IN" dirty="0"/>
          </a:p>
        </p:txBody>
      </p:sp>
    </p:spTree>
    <p:extLst>
      <p:ext uri="{BB962C8B-B14F-4D97-AF65-F5344CB8AC3E}">
        <p14:creationId xmlns:p14="http://schemas.microsoft.com/office/powerpoint/2010/main" val="14968400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121212"/>
                </a:solidFill>
                <a:effectLst/>
                <a:latin typeface="ArialMT"/>
              </a:rPr>
              <a:t> 27Come, and let’s sell him to the Ishmaelites, and not let our hand be on him; for he is our brother, our flesh.” His brothers listened to him. </a:t>
            </a:r>
            <a:endParaRPr lang="en-ZA" sz="4000" dirty="0"/>
          </a:p>
        </p:txBody>
      </p:sp>
      <p:pic>
        <p:nvPicPr>
          <p:cNvPr id="5" name="Audio 6">
            <a:hlinkClick r:id="" action="ppaction://media"/>
            <a:extLst>
              <a:ext uri="{FF2B5EF4-FFF2-40B4-BE49-F238E27FC236}">
                <a16:creationId xmlns:a16="http://schemas.microsoft.com/office/drawing/2014/main" id="{DDBC9ACA-6644-46E0-83A4-D5BB555B3E0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852EFFE3-F569-C063-B3CA-86F89C4BFF93}"/>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636945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03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85248A-E5C4-4DA8-A3AD-D0B97283BE3E}"/>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60F8679E-99FF-4AC0-8698-E153A05370C0}"/>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761DAB68-08A5-4896-8428-2F4ADFC8F831}"/>
              </a:ext>
            </a:extLst>
          </p:cNvPr>
          <p:cNvPicPr>
            <a:picLocks noChangeAspect="1"/>
          </p:cNvPicPr>
          <p:nvPr/>
        </p:nvPicPr>
        <p:blipFill>
          <a:blip r:embed="rId2"/>
          <a:stretch>
            <a:fillRect/>
          </a:stretch>
        </p:blipFill>
        <p:spPr>
          <a:xfrm>
            <a:off x="-221123" y="1"/>
            <a:ext cx="12413123" cy="6858000"/>
          </a:xfrm>
          <a:prstGeom prst="rect">
            <a:avLst/>
          </a:prstGeom>
        </p:spPr>
      </p:pic>
      <p:sp>
        <p:nvSpPr>
          <p:cNvPr id="7" name="TextBox 6">
            <a:extLst>
              <a:ext uri="{FF2B5EF4-FFF2-40B4-BE49-F238E27FC236}">
                <a16:creationId xmlns:a16="http://schemas.microsoft.com/office/drawing/2014/main" id="{0134BD35-8A2C-4D01-A808-3EF3E779BE1D}"/>
              </a:ext>
            </a:extLst>
          </p:cNvPr>
          <p:cNvSpPr txBox="1"/>
          <p:nvPr/>
        </p:nvSpPr>
        <p:spPr>
          <a:xfrm>
            <a:off x="0" y="0"/>
            <a:ext cx="3116424" cy="861774"/>
          </a:xfrm>
          <a:prstGeom prst="rect">
            <a:avLst/>
          </a:prstGeom>
          <a:noFill/>
        </p:spPr>
        <p:txBody>
          <a:bodyPr wrap="square" rtlCol="0">
            <a:spAutoFit/>
          </a:bodyPr>
          <a:lstStyle/>
          <a:p>
            <a:r>
              <a:rPr lang="en-ZA" sz="3200" dirty="0">
                <a:solidFill>
                  <a:schemeClr val="bg1"/>
                </a:solidFill>
                <a:latin typeface="TimesNewRomanPSMT"/>
              </a:rPr>
              <a:t>Genesis </a:t>
            </a:r>
            <a:r>
              <a:rPr lang="en-ZA" sz="3200" b="1" cap="all" dirty="0">
                <a:solidFill>
                  <a:schemeClr val="bg1"/>
                </a:solidFill>
                <a:latin typeface="Microsoft Himalaya "/>
                <a:cs typeface="+mj-cs"/>
              </a:rPr>
              <a:t>37:27</a:t>
            </a:r>
            <a:endParaRPr lang="en-ZA" sz="3200" dirty="0">
              <a:solidFill>
                <a:schemeClr val="bg1"/>
              </a:solidFill>
            </a:endParaRPr>
          </a:p>
          <a:p>
            <a:endParaRPr lang="en-IN" dirty="0"/>
          </a:p>
        </p:txBody>
      </p:sp>
    </p:spTree>
    <p:extLst>
      <p:ext uri="{BB962C8B-B14F-4D97-AF65-F5344CB8AC3E}">
        <p14:creationId xmlns:p14="http://schemas.microsoft.com/office/powerpoint/2010/main" val="28765251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3600" b="0" i="0" dirty="0">
                <a:solidFill>
                  <a:srgbClr val="121212"/>
                </a:solidFill>
                <a:effectLst/>
                <a:latin typeface="ArialMT"/>
              </a:rPr>
              <a:t>28Midianites who were merchants passed by, and they drew and lifted up Joseph out of the pit, and sold Joseph to the Ishmaelites for twenty pieces of silver. The merchants brought Joseph into Egypt.</a:t>
            </a:r>
            <a:endParaRPr lang="en-ZA" sz="2400" dirty="0"/>
          </a:p>
        </p:txBody>
      </p:sp>
      <p:pic>
        <p:nvPicPr>
          <p:cNvPr id="5" name="Audio 6">
            <a:hlinkClick r:id="" action="ppaction://media"/>
            <a:extLst>
              <a:ext uri="{FF2B5EF4-FFF2-40B4-BE49-F238E27FC236}">
                <a16:creationId xmlns:a16="http://schemas.microsoft.com/office/drawing/2014/main" id="{3EFE7C72-19FE-48A4-96B3-6407FB97C6B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E01E7759-348C-DD3A-1F03-AE3D7D80D152}"/>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508610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24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7A8D38-29AB-4C61-AD6B-3DDCC7861F3E}"/>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C12AF019-4FE1-41A0-AAA0-FF06F35AEBF4}"/>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7905BBD3-4293-44A4-B179-F5321561639D}"/>
              </a:ext>
            </a:extLst>
          </p:cNvPr>
          <p:cNvPicPr>
            <a:picLocks noChangeAspect="1"/>
          </p:cNvPicPr>
          <p:nvPr/>
        </p:nvPicPr>
        <p:blipFill>
          <a:blip r:embed="rId2"/>
          <a:stretch>
            <a:fillRect/>
          </a:stretch>
        </p:blipFill>
        <p:spPr>
          <a:xfrm>
            <a:off x="-514502" y="1"/>
            <a:ext cx="12706502" cy="6858000"/>
          </a:xfrm>
          <a:prstGeom prst="rect">
            <a:avLst/>
          </a:prstGeom>
        </p:spPr>
      </p:pic>
      <p:sp>
        <p:nvSpPr>
          <p:cNvPr id="7" name="TextBox 6">
            <a:extLst>
              <a:ext uri="{FF2B5EF4-FFF2-40B4-BE49-F238E27FC236}">
                <a16:creationId xmlns:a16="http://schemas.microsoft.com/office/drawing/2014/main" id="{FB17DFD8-C27A-4331-B98E-DEDFD83E1C18}"/>
              </a:ext>
            </a:extLst>
          </p:cNvPr>
          <p:cNvSpPr txBox="1"/>
          <p:nvPr/>
        </p:nvSpPr>
        <p:spPr>
          <a:xfrm>
            <a:off x="0" y="0"/>
            <a:ext cx="3116424" cy="861774"/>
          </a:xfrm>
          <a:prstGeom prst="rect">
            <a:avLst/>
          </a:prstGeom>
          <a:noFill/>
        </p:spPr>
        <p:txBody>
          <a:bodyPr wrap="square" rtlCol="0">
            <a:spAutoFit/>
          </a:bodyPr>
          <a:lstStyle/>
          <a:p>
            <a:r>
              <a:rPr lang="en-ZA" sz="3200" dirty="0">
                <a:solidFill>
                  <a:schemeClr val="bg1"/>
                </a:solidFill>
                <a:latin typeface="TimesNewRomanPSMT"/>
              </a:rPr>
              <a:t>Genesis </a:t>
            </a:r>
            <a:r>
              <a:rPr lang="en-ZA" sz="3200" b="1" cap="all" dirty="0">
                <a:solidFill>
                  <a:schemeClr val="bg1"/>
                </a:solidFill>
                <a:latin typeface="Microsoft Himalaya "/>
                <a:cs typeface="+mj-cs"/>
              </a:rPr>
              <a:t>37:28</a:t>
            </a:r>
            <a:endParaRPr lang="en-ZA" sz="3200" dirty="0">
              <a:solidFill>
                <a:schemeClr val="bg1"/>
              </a:solidFill>
            </a:endParaRPr>
          </a:p>
          <a:p>
            <a:endParaRPr lang="en-IN" dirty="0"/>
          </a:p>
        </p:txBody>
      </p:sp>
    </p:spTree>
    <p:extLst>
      <p:ext uri="{BB962C8B-B14F-4D97-AF65-F5344CB8AC3E}">
        <p14:creationId xmlns:p14="http://schemas.microsoft.com/office/powerpoint/2010/main" val="18284680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121212"/>
                </a:solidFill>
                <a:effectLst/>
                <a:latin typeface="ArialMT"/>
              </a:rPr>
              <a:t>31They took Joseph’s tunic, and killed a male goat, and dipped the tunic in the blood. </a:t>
            </a:r>
            <a:endParaRPr lang="en-ZA" dirty="0"/>
          </a:p>
        </p:txBody>
      </p:sp>
      <p:pic>
        <p:nvPicPr>
          <p:cNvPr id="5" name="Audio 1">
            <a:hlinkClick r:id="" action="ppaction://media"/>
            <a:extLst>
              <a:ext uri="{FF2B5EF4-FFF2-40B4-BE49-F238E27FC236}">
                <a16:creationId xmlns:a16="http://schemas.microsoft.com/office/drawing/2014/main" id="{9F34B0E8-E603-424A-AF5D-25021BF63DB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FE41ED8E-48F7-5C72-D54A-D95A740FDAAF}"/>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654285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92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ZA" sz="4400" dirty="0">
                <a:latin typeface="TimesNewRomanPSMT"/>
                <a:ea typeface="Calibri" panose="020F0502020204030204" pitchFamily="34" charset="0"/>
                <a:cs typeface="TimesNewRomanPSMT"/>
              </a:rPr>
              <a:t>3) Brothers sell Joseph – Gen 37:12-35 (Right Top)</a:t>
            </a:r>
            <a:endParaRPr lang="en-ZA" sz="4400" dirty="0">
              <a:latin typeface="Calibri" panose="020F0502020204030204" pitchFamily="34" charset="0"/>
              <a:ea typeface="Calibri" panose="020F0502020204030204" pitchFamily="34" charset="0"/>
              <a:cs typeface="Microsoft Himalaya" panose="01010100010101010101" pitchFamily="2" charset="0"/>
            </a:endParaRPr>
          </a:p>
          <a:p>
            <a:endParaRPr lang="en-ZA" dirty="0"/>
          </a:p>
        </p:txBody>
      </p:sp>
      <p:pic>
        <p:nvPicPr>
          <p:cNvPr id="5" name="Audio 1">
            <a:hlinkClick r:id="" action="ppaction://media"/>
            <a:extLst>
              <a:ext uri="{FF2B5EF4-FFF2-40B4-BE49-F238E27FC236}">
                <a16:creationId xmlns:a16="http://schemas.microsoft.com/office/drawing/2014/main" id="{351D26EF-7C59-49B7-9BB6-D55187D8B08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72193" y="5559732"/>
            <a:ext cx="609600" cy="609600"/>
          </a:xfrm>
          <a:prstGeom prst="rect">
            <a:avLst/>
          </a:prstGeom>
        </p:spPr>
      </p:pic>
      <p:sp>
        <p:nvSpPr>
          <p:cNvPr id="2" name="TextBox 1">
            <a:extLst>
              <a:ext uri="{FF2B5EF4-FFF2-40B4-BE49-F238E27FC236}">
                <a16:creationId xmlns:a16="http://schemas.microsoft.com/office/drawing/2014/main" id="{C011CD67-7F3B-173D-0BD3-A58224B2F970}"/>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348757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9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B96A1E-A238-4AC8-9E87-B385A262E1B2}"/>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AA631EFB-D8AC-430B-88C1-118D44FB1534}"/>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479B5F34-8C1C-4EFA-82F8-8ADE1825B7C1}"/>
              </a:ext>
            </a:extLst>
          </p:cNvPr>
          <p:cNvPicPr>
            <a:picLocks noChangeAspect="1"/>
          </p:cNvPicPr>
          <p:nvPr/>
        </p:nvPicPr>
        <p:blipFill>
          <a:blip r:embed="rId2"/>
          <a:stretch>
            <a:fillRect/>
          </a:stretch>
        </p:blipFill>
        <p:spPr>
          <a:xfrm>
            <a:off x="0" y="0"/>
            <a:ext cx="12794052" cy="6858000"/>
          </a:xfrm>
          <a:prstGeom prst="rect">
            <a:avLst/>
          </a:prstGeom>
        </p:spPr>
      </p:pic>
      <p:sp>
        <p:nvSpPr>
          <p:cNvPr id="7" name="TextBox 6">
            <a:extLst>
              <a:ext uri="{FF2B5EF4-FFF2-40B4-BE49-F238E27FC236}">
                <a16:creationId xmlns:a16="http://schemas.microsoft.com/office/drawing/2014/main" id="{AA1CF577-0ECD-4932-A9BA-046A40DA4840}"/>
              </a:ext>
            </a:extLst>
          </p:cNvPr>
          <p:cNvSpPr txBox="1"/>
          <p:nvPr/>
        </p:nvSpPr>
        <p:spPr>
          <a:xfrm>
            <a:off x="0" y="0"/>
            <a:ext cx="3116424" cy="861774"/>
          </a:xfrm>
          <a:prstGeom prst="rect">
            <a:avLst/>
          </a:prstGeom>
          <a:noFill/>
        </p:spPr>
        <p:txBody>
          <a:bodyPr wrap="square" rtlCol="0">
            <a:spAutoFit/>
          </a:bodyPr>
          <a:lstStyle/>
          <a:p>
            <a:r>
              <a:rPr lang="en-ZA" sz="3200" dirty="0">
                <a:solidFill>
                  <a:schemeClr val="bg1"/>
                </a:solidFill>
                <a:latin typeface="TimesNewRomanPSMT"/>
              </a:rPr>
              <a:t>Genesis </a:t>
            </a:r>
            <a:r>
              <a:rPr lang="en-ZA" sz="3200" b="1" cap="all" dirty="0">
                <a:solidFill>
                  <a:schemeClr val="bg1"/>
                </a:solidFill>
                <a:latin typeface="Microsoft Himalaya "/>
                <a:cs typeface="+mj-cs"/>
              </a:rPr>
              <a:t>37:31</a:t>
            </a:r>
            <a:endParaRPr lang="en-ZA" sz="3200" dirty="0">
              <a:solidFill>
                <a:schemeClr val="bg1"/>
              </a:solidFill>
            </a:endParaRPr>
          </a:p>
          <a:p>
            <a:endParaRPr lang="en-IN" dirty="0"/>
          </a:p>
        </p:txBody>
      </p:sp>
    </p:spTree>
    <p:extLst>
      <p:ext uri="{BB962C8B-B14F-4D97-AF65-F5344CB8AC3E}">
        <p14:creationId xmlns:p14="http://schemas.microsoft.com/office/powerpoint/2010/main" val="8978777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1"/>
            <a:ext cx="5155324" cy="5675585"/>
          </a:xfrm>
          <a:prstGeom prst="rect">
            <a:avLst/>
          </a:prstGeom>
          <a:noFill/>
        </p:spPr>
        <p:txBody>
          <a:bodyPr wrap="square" rtlCol="0">
            <a:noAutofit/>
          </a:bodyPr>
          <a:lstStyle/>
          <a:p>
            <a:r>
              <a:rPr lang="en-ZA" sz="4000" b="0" i="0" dirty="0">
                <a:solidFill>
                  <a:srgbClr val="444444"/>
                </a:solidFill>
                <a:effectLst/>
                <a:latin typeface="Arial" panose="020B0604020202020204" pitchFamily="34" charset="0"/>
              </a:rPr>
              <a:t> </a:t>
            </a:r>
            <a:r>
              <a:rPr lang="en-US" sz="4000" b="0" i="0" dirty="0">
                <a:solidFill>
                  <a:srgbClr val="121212"/>
                </a:solidFill>
                <a:effectLst/>
                <a:latin typeface="ArialMT"/>
              </a:rPr>
              <a:t>32They took the tunic of many colors, and they brought it to their father, and said, “We have found this. Examine it, now, and see if it is your son’s tunic or not.”</a:t>
            </a:r>
            <a:endParaRPr lang="en-ZA" sz="4000" dirty="0"/>
          </a:p>
        </p:txBody>
      </p:sp>
      <p:pic>
        <p:nvPicPr>
          <p:cNvPr id="5" name="Audio 4">
            <a:hlinkClick r:id="" action="ppaction://media"/>
            <a:extLst>
              <a:ext uri="{FF2B5EF4-FFF2-40B4-BE49-F238E27FC236}">
                <a16:creationId xmlns:a16="http://schemas.microsoft.com/office/drawing/2014/main" id="{80F6F153-F6B8-4050-98CE-40959556764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994D3C9B-F50D-7F68-FBA0-F0423704F4EC}"/>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242907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83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29EB11-AE15-4A8F-A41F-7D29BA33A7EC}"/>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F32EFAF6-FC8E-4CB7-BDA5-85FAF237C103}"/>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5EAACFC5-D9AE-4678-81C5-C585A6AB2633}"/>
              </a:ext>
            </a:extLst>
          </p:cNvPr>
          <p:cNvPicPr>
            <a:picLocks noChangeAspect="1"/>
          </p:cNvPicPr>
          <p:nvPr/>
        </p:nvPicPr>
        <p:blipFill>
          <a:blip r:embed="rId2"/>
          <a:stretch>
            <a:fillRect/>
          </a:stretch>
        </p:blipFill>
        <p:spPr>
          <a:xfrm>
            <a:off x="-554092" y="0"/>
            <a:ext cx="13804681" cy="6858000"/>
          </a:xfrm>
          <a:prstGeom prst="rect">
            <a:avLst/>
          </a:prstGeom>
        </p:spPr>
      </p:pic>
      <p:sp>
        <p:nvSpPr>
          <p:cNvPr id="7" name="TextBox 6">
            <a:extLst>
              <a:ext uri="{FF2B5EF4-FFF2-40B4-BE49-F238E27FC236}">
                <a16:creationId xmlns:a16="http://schemas.microsoft.com/office/drawing/2014/main" id="{A16F6BD0-0233-4C76-A385-09F4E0F461BE}"/>
              </a:ext>
            </a:extLst>
          </p:cNvPr>
          <p:cNvSpPr txBox="1"/>
          <p:nvPr/>
        </p:nvSpPr>
        <p:spPr>
          <a:xfrm>
            <a:off x="0" y="0"/>
            <a:ext cx="3116424" cy="861774"/>
          </a:xfrm>
          <a:prstGeom prst="rect">
            <a:avLst/>
          </a:prstGeom>
          <a:noFill/>
        </p:spPr>
        <p:txBody>
          <a:bodyPr wrap="square" rtlCol="0">
            <a:spAutoFit/>
          </a:bodyPr>
          <a:lstStyle/>
          <a:p>
            <a:r>
              <a:rPr lang="en-ZA" sz="3200" dirty="0">
                <a:solidFill>
                  <a:schemeClr val="bg1"/>
                </a:solidFill>
                <a:latin typeface="TimesNewRomanPSMT"/>
              </a:rPr>
              <a:t>Genesis </a:t>
            </a:r>
            <a:r>
              <a:rPr lang="en-ZA" sz="3200" b="1" cap="all" dirty="0">
                <a:solidFill>
                  <a:schemeClr val="bg1"/>
                </a:solidFill>
                <a:latin typeface="Microsoft Himalaya "/>
                <a:cs typeface="+mj-cs"/>
              </a:rPr>
              <a:t>37:32</a:t>
            </a:r>
            <a:endParaRPr lang="en-ZA" sz="3200" dirty="0">
              <a:solidFill>
                <a:schemeClr val="bg1"/>
              </a:solidFill>
            </a:endParaRPr>
          </a:p>
          <a:p>
            <a:endParaRPr lang="en-IN" dirty="0"/>
          </a:p>
        </p:txBody>
      </p:sp>
    </p:spTree>
    <p:extLst>
      <p:ext uri="{BB962C8B-B14F-4D97-AF65-F5344CB8AC3E}">
        <p14:creationId xmlns:p14="http://schemas.microsoft.com/office/powerpoint/2010/main" val="4108104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A98312F-56D7-4CF4-9006-E25E05182FB9}"/>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121212"/>
                </a:solidFill>
                <a:effectLst/>
                <a:latin typeface="ArialMT"/>
              </a:rPr>
              <a:t>33He recognized it, and said, “It is my son’s tunic. An evil animal has devoured him. Joseph is without doubt torn in pieces.”</a:t>
            </a:r>
            <a:endParaRPr lang="en-ZA" dirty="0"/>
          </a:p>
        </p:txBody>
      </p:sp>
      <p:sp>
        <p:nvSpPr>
          <p:cNvPr id="2" name="TextBox 1">
            <a:extLst>
              <a:ext uri="{FF2B5EF4-FFF2-40B4-BE49-F238E27FC236}">
                <a16:creationId xmlns:a16="http://schemas.microsoft.com/office/drawing/2014/main" id="{2AC622D5-527D-F38A-4C5D-3997C511E8F9}"/>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15402332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1ADDF-8A8C-42A2-BAAF-BB0BA62D4B84}"/>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3BD9F31E-D2A2-44AB-9F55-BCD5289CEE39}"/>
              </a:ext>
            </a:extLst>
          </p:cNvPr>
          <p:cNvSpPr>
            <a:spLocks noGrp="1"/>
          </p:cNvSpPr>
          <p:nvPr>
            <p:ph idx="1"/>
          </p:nvPr>
        </p:nvSpPr>
        <p:spPr/>
        <p:txBody>
          <a:bodyPr/>
          <a:lstStyle/>
          <a:p>
            <a:endParaRPr lang="en-IN"/>
          </a:p>
        </p:txBody>
      </p:sp>
      <p:pic>
        <p:nvPicPr>
          <p:cNvPr id="4" name="Picture 3">
            <a:extLst>
              <a:ext uri="{FF2B5EF4-FFF2-40B4-BE49-F238E27FC236}">
                <a16:creationId xmlns:a16="http://schemas.microsoft.com/office/drawing/2014/main" id="{F45BEC7A-52D1-4B3E-B376-571505D618B5}"/>
              </a:ext>
            </a:extLst>
          </p:cNvPr>
          <p:cNvPicPr>
            <a:picLocks noChangeAspect="1"/>
          </p:cNvPicPr>
          <p:nvPr/>
        </p:nvPicPr>
        <p:blipFill>
          <a:blip r:embed="rId2"/>
          <a:stretch>
            <a:fillRect/>
          </a:stretch>
        </p:blipFill>
        <p:spPr>
          <a:xfrm>
            <a:off x="0" y="-31750"/>
            <a:ext cx="12192000" cy="6931312"/>
          </a:xfrm>
          <a:prstGeom prst="rect">
            <a:avLst/>
          </a:prstGeom>
        </p:spPr>
      </p:pic>
      <p:sp>
        <p:nvSpPr>
          <p:cNvPr id="6" name="TextBox 5">
            <a:extLst>
              <a:ext uri="{FF2B5EF4-FFF2-40B4-BE49-F238E27FC236}">
                <a16:creationId xmlns:a16="http://schemas.microsoft.com/office/drawing/2014/main" id="{C203E240-FBE4-4C91-BD38-CF4A9E70AAB7}"/>
              </a:ext>
            </a:extLst>
          </p:cNvPr>
          <p:cNvSpPr txBox="1"/>
          <p:nvPr/>
        </p:nvSpPr>
        <p:spPr>
          <a:xfrm>
            <a:off x="0" y="0"/>
            <a:ext cx="3116424" cy="861774"/>
          </a:xfrm>
          <a:prstGeom prst="rect">
            <a:avLst/>
          </a:prstGeom>
          <a:noFill/>
        </p:spPr>
        <p:txBody>
          <a:bodyPr wrap="square" rtlCol="0">
            <a:spAutoFit/>
          </a:bodyPr>
          <a:lstStyle/>
          <a:p>
            <a:r>
              <a:rPr lang="en-ZA" sz="3200" dirty="0">
                <a:solidFill>
                  <a:schemeClr val="bg1"/>
                </a:solidFill>
                <a:latin typeface="TimesNewRomanPSMT"/>
              </a:rPr>
              <a:t>Genesis </a:t>
            </a:r>
            <a:r>
              <a:rPr lang="en-ZA" sz="3200" b="1" cap="all" dirty="0">
                <a:solidFill>
                  <a:schemeClr val="bg1"/>
                </a:solidFill>
                <a:latin typeface="Microsoft Himalaya "/>
                <a:cs typeface="+mj-cs"/>
              </a:rPr>
              <a:t>37:33</a:t>
            </a:r>
            <a:endParaRPr lang="en-ZA" sz="3200" dirty="0">
              <a:solidFill>
                <a:schemeClr val="bg1"/>
              </a:solidFill>
            </a:endParaRPr>
          </a:p>
          <a:p>
            <a:endParaRPr lang="en-IN" dirty="0"/>
          </a:p>
        </p:txBody>
      </p:sp>
    </p:spTree>
    <p:extLst>
      <p:ext uri="{BB962C8B-B14F-4D97-AF65-F5344CB8AC3E}">
        <p14:creationId xmlns:p14="http://schemas.microsoft.com/office/powerpoint/2010/main" val="28855141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121212"/>
                </a:solidFill>
                <a:effectLst/>
                <a:latin typeface="ArialMT"/>
              </a:rPr>
              <a:t> 34Jacob tore his clothes, and put sackcloth on his waist, and mourned for his son many days.</a:t>
            </a:r>
            <a:endParaRPr lang="en-ZA" dirty="0"/>
          </a:p>
        </p:txBody>
      </p:sp>
      <p:pic>
        <p:nvPicPr>
          <p:cNvPr id="5" name="Audio 2">
            <a:hlinkClick r:id="" action="ppaction://media"/>
            <a:extLst>
              <a:ext uri="{FF2B5EF4-FFF2-40B4-BE49-F238E27FC236}">
                <a16:creationId xmlns:a16="http://schemas.microsoft.com/office/drawing/2014/main" id="{AECF2A70-FC54-43AE-8209-D492D4D336B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84E9ADF6-B2CB-65CB-A0A3-6B5D68971C47}"/>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2627028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97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A4A356-8BE2-41B3-AFFF-E3352284662F}"/>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FCFD2740-F0A3-49F1-87FA-52CB75A3DF78}"/>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F4DEEF05-F344-4EE3-A45F-61E61D6A50A8}"/>
              </a:ext>
            </a:extLst>
          </p:cNvPr>
          <p:cNvPicPr>
            <a:picLocks noChangeAspect="1"/>
          </p:cNvPicPr>
          <p:nvPr/>
        </p:nvPicPr>
        <p:blipFill>
          <a:blip r:embed="rId2"/>
          <a:stretch>
            <a:fillRect/>
          </a:stretch>
        </p:blipFill>
        <p:spPr>
          <a:xfrm>
            <a:off x="-571475" y="-378372"/>
            <a:ext cx="12763476" cy="7236372"/>
          </a:xfrm>
          <a:prstGeom prst="rect">
            <a:avLst/>
          </a:prstGeom>
        </p:spPr>
      </p:pic>
      <p:sp>
        <p:nvSpPr>
          <p:cNvPr id="7" name="TextBox 6">
            <a:extLst>
              <a:ext uri="{FF2B5EF4-FFF2-40B4-BE49-F238E27FC236}">
                <a16:creationId xmlns:a16="http://schemas.microsoft.com/office/drawing/2014/main" id="{5C5FD43D-D348-4281-8B52-3654A5831C4D}"/>
              </a:ext>
            </a:extLst>
          </p:cNvPr>
          <p:cNvSpPr txBox="1"/>
          <p:nvPr/>
        </p:nvSpPr>
        <p:spPr>
          <a:xfrm>
            <a:off x="0" y="0"/>
            <a:ext cx="3116424" cy="861774"/>
          </a:xfrm>
          <a:prstGeom prst="rect">
            <a:avLst/>
          </a:prstGeom>
          <a:noFill/>
        </p:spPr>
        <p:txBody>
          <a:bodyPr wrap="square" rtlCol="0">
            <a:spAutoFit/>
          </a:bodyPr>
          <a:lstStyle/>
          <a:p>
            <a:r>
              <a:rPr lang="en-ZA" sz="3200" dirty="0">
                <a:solidFill>
                  <a:schemeClr val="bg1"/>
                </a:solidFill>
                <a:latin typeface="TimesNewRomanPSMT"/>
              </a:rPr>
              <a:t>Genesis </a:t>
            </a:r>
            <a:r>
              <a:rPr lang="en-ZA" sz="3200" b="1" cap="all" dirty="0">
                <a:solidFill>
                  <a:schemeClr val="bg1"/>
                </a:solidFill>
                <a:latin typeface="Microsoft Himalaya "/>
                <a:cs typeface="+mj-cs"/>
              </a:rPr>
              <a:t>37:34</a:t>
            </a:r>
            <a:endParaRPr lang="en-ZA" sz="3200" dirty="0">
              <a:solidFill>
                <a:schemeClr val="bg1"/>
              </a:solidFill>
            </a:endParaRPr>
          </a:p>
          <a:p>
            <a:endParaRPr lang="en-IN" dirty="0"/>
          </a:p>
        </p:txBody>
      </p:sp>
    </p:spTree>
    <p:extLst>
      <p:ext uri="{BB962C8B-B14F-4D97-AF65-F5344CB8AC3E}">
        <p14:creationId xmlns:p14="http://schemas.microsoft.com/office/powerpoint/2010/main" val="21961362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B867A-B07B-4898-8C71-7B1EE75AC9BE}"/>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49C27E65-D59C-40DD-B0AC-793908AA2719}"/>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45647E5B-A9C8-4AF5-9CCF-02D949469FE4}"/>
              </a:ext>
            </a:extLst>
          </p:cNvPr>
          <p:cNvPicPr>
            <a:picLocks noChangeAspect="1"/>
          </p:cNvPicPr>
          <p:nvPr/>
        </p:nvPicPr>
        <p:blipFill>
          <a:blip r:embed="rId2"/>
          <a:stretch>
            <a:fillRect/>
          </a:stretch>
        </p:blipFill>
        <p:spPr>
          <a:xfrm>
            <a:off x="-111800" y="-964215"/>
            <a:ext cx="12303800" cy="8115272"/>
          </a:xfrm>
          <a:prstGeom prst="rect">
            <a:avLst/>
          </a:prstGeom>
        </p:spPr>
      </p:pic>
      <p:sp>
        <p:nvSpPr>
          <p:cNvPr id="4" name="TextBox 3">
            <a:extLst>
              <a:ext uri="{FF2B5EF4-FFF2-40B4-BE49-F238E27FC236}">
                <a16:creationId xmlns:a16="http://schemas.microsoft.com/office/drawing/2014/main" id="{D2215794-EB80-4F99-82C5-C02C9429E6A4}"/>
              </a:ext>
            </a:extLst>
          </p:cNvPr>
          <p:cNvSpPr txBox="1"/>
          <p:nvPr/>
        </p:nvSpPr>
        <p:spPr>
          <a:xfrm>
            <a:off x="0" y="-604371"/>
            <a:ext cx="7467600" cy="1938992"/>
          </a:xfrm>
          <a:prstGeom prst="rect">
            <a:avLst/>
          </a:prstGeom>
          <a:noFill/>
        </p:spPr>
        <p:txBody>
          <a:bodyPr wrap="square" rtlCol="0">
            <a:spAutoFit/>
          </a:bodyPr>
          <a:lstStyle/>
          <a:p>
            <a:r>
              <a:rPr lang="en-ZA" sz="6000" dirty="0">
                <a:solidFill>
                  <a:schemeClr val="bg1"/>
                </a:solidFill>
                <a:latin typeface="TimesNewRomanPSMT"/>
                <a:ea typeface="Calibri" panose="020F0502020204030204" pitchFamily="34" charset="0"/>
                <a:cs typeface="TimesNewRomanPSMT"/>
              </a:rPr>
              <a:t>Brothers sell Joseph</a:t>
            </a:r>
          </a:p>
          <a:p>
            <a:r>
              <a:rPr lang="en-ZA" sz="6000" dirty="0">
                <a:solidFill>
                  <a:schemeClr val="bg1"/>
                </a:solidFill>
                <a:latin typeface="TimesNewRomanPSMT"/>
              </a:rPr>
              <a:t>Genesis 37:12-35</a:t>
            </a:r>
            <a:endParaRPr lang="en-IN" sz="6000" dirty="0">
              <a:solidFill>
                <a:schemeClr val="bg1"/>
              </a:solidFill>
            </a:endParaRPr>
          </a:p>
        </p:txBody>
      </p:sp>
    </p:spTree>
    <p:extLst>
      <p:ext uri="{BB962C8B-B14F-4D97-AF65-F5344CB8AC3E}">
        <p14:creationId xmlns:p14="http://schemas.microsoft.com/office/powerpoint/2010/main" val="11688964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121212"/>
                </a:solidFill>
                <a:effectLst/>
                <a:latin typeface="ArialMT"/>
              </a:rPr>
              <a:t>12His brothers went to feed their father’s flock in Shechem.</a:t>
            </a:r>
            <a:endParaRPr lang="en-ZA" sz="4000" dirty="0"/>
          </a:p>
        </p:txBody>
      </p:sp>
      <p:pic>
        <p:nvPicPr>
          <p:cNvPr id="5" name="Audio 2">
            <a:hlinkClick r:id="" action="ppaction://media"/>
            <a:extLst>
              <a:ext uri="{FF2B5EF4-FFF2-40B4-BE49-F238E27FC236}">
                <a16:creationId xmlns:a16="http://schemas.microsoft.com/office/drawing/2014/main" id="{CAACB945-6234-40AB-8931-225F5614E40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80A8881B-48F7-0760-9558-19868D4DA68C}"/>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1018574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27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408957-3B3D-472E-8955-602585416462}"/>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DB21773C-4DFF-49BF-A9CA-AAF8F69CE2DA}"/>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D354D53E-B682-4772-AFB3-E18C6420FADD}"/>
              </a:ext>
            </a:extLst>
          </p:cNvPr>
          <p:cNvPicPr>
            <a:picLocks noChangeAspect="1"/>
          </p:cNvPicPr>
          <p:nvPr/>
        </p:nvPicPr>
        <p:blipFill>
          <a:blip r:embed="rId2"/>
          <a:stretch>
            <a:fillRect/>
          </a:stretch>
        </p:blipFill>
        <p:spPr>
          <a:xfrm>
            <a:off x="-940791" y="-23812"/>
            <a:ext cx="13132791" cy="6881812"/>
          </a:xfrm>
          <a:prstGeom prst="rect">
            <a:avLst/>
          </a:prstGeom>
        </p:spPr>
      </p:pic>
      <p:sp>
        <p:nvSpPr>
          <p:cNvPr id="7" name="TextBox 6">
            <a:extLst>
              <a:ext uri="{FF2B5EF4-FFF2-40B4-BE49-F238E27FC236}">
                <a16:creationId xmlns:a16="http://schemas.microsoft.com/office/drawing/2014/main" id="{8EF26F86-2D1C-413E-A775-079C9F70AFCF}"/>
              </a:ext>
            </a:extLst>
          </p:cNvPr>
          <p:cNvSpPr txBox="1"/>
          <p:nvPr/>
        </p:nvSpPr>
        <p:spPr>
          <a:xfrm>
            <a:off x="0" y="0"/>
            <a:ext cx="3116424" cy="861774"/>
          </a:xfrm>
          <a:prstGeom prst="rect">
            <a:avLst/>
          </a:prstGeom>
          <a:noFill/>
        </p:spPr>
        <p:txBody>
          <a:bodyPr wrap="square" rtlCol="0">
            <a:spAutoFit/>
          </a:bodyPr>
          <a:lstStyle/>
          <a:p>
            <a:r>
              <a:rPr lang="en-ZA" sz="3200" dirty="0">
                <a:solidFill>
                  <a:schemeClr val="bg1"/>
                </a:solidFill>
                <a:latin typeface="TimesNewRomanPSMT"/>
              </a:rPr>
              <a:t>Genesis </a:t>
            </a:r>
            <a:r>
              <a:rPr lang="en-ZA" sz="3200" b="1" cap="all" dirty="0">
                <a:solidFill>
                  <a:schemeClr val="bg1"/>
                </a:solidFill>
                <a:latin typeface="Microsoft Himalaya "/>
                <a:cs typeface="+mj-cs"/>
              </a:rPr>
              <a:t>37:12</a:t>
            </a:r>
            <a:endParaRPr lang="en-ZA" sz="3200" dirty="0">
              <a:solidFill>
                <a:schemeClr val="bg1"/>
              </a:solidFill>
            </a:endParaRPr>
          </a:p>
          <a:p>
            <a:endParaRPr lang="en-IN" dirty="0"/>
          </a:p>
        </p:txBody>
      </p:sp>
    </p:spTree>
    <p:extLst>
      <p:ext uri="{BB962C8B-B14F-4D97-AF65-F5344CB8AC3E}">
        <p14:creationId xmlns:p14="http://schemas.microsoft.com/office/powerpoint/2010/main" val="31813494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ZA" sz="4000" b="0" i="0" dirty="0">
                <a:solidFill>
                  <a:srgbClr val="444444"/>
                </a:solidFill>
                <a:effectLst/>
                <a:latin typeface="Arial" panose="020B0604020202020204" pitchFamily="34" charset="0"/>
              </a:rPr>
              <a:t> </a:t>
            </a:r>
            <a:r>
              <a:rPr lang="en-ZA" sz="4000" b="0" i="0" dirty="0">
                <a:solidFill>
                  <a:srgbClr val="777777"/>
                </a:solidFill>
                <a:effectLst/>
                <a:latin typeface="Arial" panose="020B0604020202020204" pitchFamily="34" charset="0"/>
              </a:rPr>
              <a:t>13</a:t>
            </a:r>
            <a:r>
              <a:rPr lang="en-ZA" sz="4000" b="0" i="0" dirty="0">
                <a:solidFill>
                  <a:srgbClr val="444444"/>
                </a:solidFill>
                <a:effectLst/>
                <a:latin typeface="Arial" panose="020B0604020202020204" pitchFamily="34" charset="0"/>
              </a:rPr>
              <a:t>Jacob said to Joseph, “As you know, your brothers are taking care of the flocks near Shechem. Come. I’m going to send you to them.”</a:t>
            </a:r>
          </a:p>
          <a:p>
            <a:r>
              <a:rPr lang="en-ZA" sz="4000" b="0" i="0" dirty="0">
                <a:solidFill>
                  <a:srgbClr val="444444"/>
                </a:solidFill>
                <a:effectLst/>
                <a:latin typeface="Arial" panose="020B0604020202020204" pitchFamily="34" charset="0"/>
              </a:rPr>
              <a:t>“All right,” Joseph replied.</a:t>
            </a:r>
          </a:p>
          <a:p>
            <a:endParaRPr lang="en-ZA" dirty="0"/>
          </a:p>
        </p:txBody>
      </p:sp>
      <p:pic>
        <p:nvPicPr>
          <p:cNvPr id="5" name="Audio 1">
            <a:hlinkClick r:id="" action="ppaction://media"/>
            <a:extLst>
              <a:ext uri="{FF2B5EF4-FFF2-40B4-BE49-F238E27FC236}">
                <a16:creationId xmlns:a16="http://schemas.microsoft.com/office/drawing/2014/main" id="{FF02E0B0-69D1-49E7-9221-DCBCD3F7087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5A7F8CE1-437A-9AC1-A076-946F32D36CC4}"/>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525752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38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8112C1-F002-4F80-8AF0-923A04E4FA40}"/>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A6F82471-6AE5-43F8-977A-38F6A13A2FC1}"/>
              </a:ext>
            </a:extLst>
          </p:cNvPr>
          <p:cNvSpPr>
            <a:spLocks noGrp="1"/>
          </p:cNvSpPr>
          <p:nvPr>
            <p:ph idx="1"/>
          </p:nvPr>
        </p:nvSpPr>
        <p:spPr/>
        <p:txBody>
          <a:bodyPr/>
          <a:lstStyle/>
          <a:p>
            <a:endParaRPr lang="en-ZA"/>
          </a:p>
        </p:txBody>
      </p:sp>
      <p:pic>
        <p:nvPicPr>
          <p:cNvPr id="7" name="Picture 6">
            <a:extLst>
              <a:ext uri="{FF2B5EF4-FFF2-40B4-BE49-F238E27FC236}">
                <a16:creationId xmlns:a16="http://schemas.microsoft.com/office/drawing/2014/main" id="{761A0376-87F1-4615-B506-E3549C083E83}"/>
              </a:ext>
            </a:extLst>
          </p:cNvPr>
          <p:cNvPicPr>
            <a:picLocks noChangeAspect="1"/>
          </p:cNvPicPr>
          <p:nvPr/>
        </p:nvPicPr>
        <p:blipFill>
          <a:blip r:embed="rId2"/>
          <a:stretch>
            <a:fillRect/>
          </a:stretch>
        </p:blipFill>
        <p:spPr>
          <a:xfrm>
            <a:off x="0" y="-451209"/>
            <a:ext cx="12192000" cy="7309209"/>
          </a:xfrm>
          <a:prstGeom prst="rect">
            <a:avLst/>
          </a:prstGeom>
        </p:spPr>
      </p:pic>
      <p:sp>
        <p:nvSpPr>
          <p:cNvPr id="6" name="TextBox 5">
            <a:extLst>
              <a:ext uri="{FF2B5EF4-FFF2-40B4-BE49-F238E27FC236}">
                <a16:creationId xmlns:a16="http://schemas.microsoft.com/office/drawing/2014/main" id="{E9B48073-0C5E-45C6-AFCB-31378EC8CA90}"/>
              </a:ext>
            </a:extLst>
          </p:cNvPr>
          <p:cNvSpPr txBox="1"/>
          <p:nvPr/>
        </p:nvSpPr>
        <p:spPr>
          <a:xfrm>
            <a:off x="0" y="0"/>
            <a:ext cx="3116424" cy="861774"/>
          </a:xfrm>
          <a:prstGeom prst="rect">
            <a:avLst/>
          </a:prstGeom>
          <a:noFill/>
        </p:spPr>
        <p:txBody>
          <a:bodyPr wrap="square" rtlCol="0">
            <a:spAutoFit/>
          </a:bodyPr>
          <a:lstStyle/>
          <a:p>
            <a:r>
              <a:rPr lang="en-ZA" sz="3200" dirty="0">
                <a:solidFill>
                  <a:schemeClr val="bg1"/>
                </a:solidFill>
                <a:latin typeface="TimesNewRomanPSMT"/>
              </a:rPr>
              <a:t>Genesis</a:t>
            </a:r>
            <a:r>
              <a:rPr lang="en-GB" sz="3200" b="1" i="0" cap="all" dirty="0">
                <a:solidFill>
                  <a:schemeClr val="bg1"/>
                </a:solidFill>
                <a:effectLst/>
                <a:latin typeface="Microsoft Himalaya "/>
                <a:cs typeface="+mj-cs"/>
              </a:rPr>
              <a:t>  </a:t>
            </a:r>
            <a:r>
              <a:rPr lang="en-ZA" sz="3200" b="1" cap="all" dirty="0">
                <a:solidFill>
                  <a:schemeClr val="bg1"/>
                </a:solidFill>
                <a:latin typeface="Microsoft Himalaya "/>
                <a:cs typeface="+mj-cs"/>
              </a:rPr>
              <a:t>37:13</a:t>
            </a:r>
            <a:endParaRPr lang="en-ZA" sz="3200" dirty="0">
              <a:solidFill>
                <a:schemeClr val="bg1"/>
              </a:solidFill>
            </a:endParaRPr>
          </a:p>
          <a:p>
            <a:endParaRPr lang="en-IN" dirty="0"/>
          </a:p>
        </p:txBody>
      </p:sp>
    </p:spTree>
    <p:extLst>
      <p:ext uri="{BB962C8B-B14F-4D97-AF65-F5344CB8AC3E}">
        <p14:creationId xmlns:p14="http://schemas.microsoft.com/office/powerpoint/2010/main" val="25918454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3600" b="0" i="0" dirty="0">
                <a:solidFill>
                  <a:srgbClr val="121212"/>
                </a:solidFill>
                <a:effectLst/>
                <a:latin typeface="ArialMT"/>
              </a:rPr>
              <a:t>13Israel said to Joseph, “Aren’t your brothers feeding the flock in Shechem? Come, and I will send you to them.” He said to him, “Here I am.”</a:t>
            </a:r>
            <a:endParaRPr lang="en-ZA" dirty="0"/>
          </a:p>
        </p:txBody>
      </p:sp>
      <p:sp>
        <p:nvSpPr>
          <p:cNvPr id="2" name="TextBox 1">
            <a:extLst>
              <a:ext uri="{FF2B5EF4-FFF2-40B4-BE49-F238E27FC236}">
                <a16:creationId xmlns:a16="http://schemas.microsoft.com/office/drawing/2014/main" id="{1AEAF76E-392E-972E-DBE3-D9B7ABB930E4}"/>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45979417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1628</TotalTime>
  <Words>592</Words>
  <Application>Microsoft Office PowerPoint</Application>
  <PresentationFormat>Widescreen</PresentationFormat>
  <Paragraphs>64</Paragraphs>
  <Slides>36</Slides>
  <Notes>2</Notes>
  <HiddenSlides>17</HiddenSlides>
  <MMClips>11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36</vt:i4>
      </vt:variant>
    </vt:vector>
  </HeadingPairs>
  <TitlesOfParts>
    <vt:vector size="43" baseType="lpstr">
      <vt:lpstr>Arial</vt:lpstr>
      <vt:lpstr>ArialMT</vt:lpstr>
      <vt:lpstr>Calibri</vt:lpstr>
      <vt:lpstr>Calibri Light</vt:lpstr>
      <vt:lpstr>Microsoft Himalaya </vt:lpstr>
      <vt:lpstr>TimesNewRomanPSMT</vt:lpstr>
      <vt:lpstr>Office Theme</vt:lpstr>
      <vt:lpstr>07-2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13</cp:revision>
  <dcterms:created xsi:type="dcterms:W3CDTF">2021-07-20T09:23:46Z</dcterms:created>
  <dcterms:modified xsi:type="dcterms:W3CDTF">2023-01-25T15:51:12Z</dcterms:modified>
</cp:coreProperties>
</file>