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15" r:id="rId2"/>
    <p:sldId id="338" r:id="rId3"/>
    <p:sldId id="289" r:id="rId4"/>
    <p:sldId id="317" r:id="rId5"/>
    <p:sldId id="299" r:id="rId6"/>
    <p:sldId id="318" r:id="rId7"/>
    <p:sldId id="300" r:id="rId8"/>
    <p:sldId id="319" r:id="rId9"/>
    <p:sldId id="301" r:id="rId10"/>
    <p:sldId id="320" r:id="rId11"/>
    <p:sldId id="302" r:id="rId12"/>
    <p:sldId id="321" r:id="rId13"/>
    <p:sldId id="303" r:id="rId14"/>
    <p:sldId id="322" r:id="rId15"/>
    <p:sldId id="304" r:id="rId16"/>
    <p:sldId id="323" r:id="rId17"/>
    <p:sldId id="307" r:id="rId18"/>
    <p:sldId id="326" r:id="rId19"/>
    <p:sldId id="290" r:id="rId20"/>
    <p:sldId id="325" r:id="rId21"/>
    <p:sldId id="291" r:id="rId22"/>
    <p:sldId id="327" r:id="rId23"/>
    <p:sldId id="292" r:id="rId24"/>
    <p:sldId id="328" r:id="rId25"/>
    <p:sldId id="294" r:id="rId26"/>
    <p:sldId id="329" r:id="rId27"/>
    <p:sldId id="314" r:id="rId28"/>
    <p:sldId id="330" r:id="rId29"/>
    <p:sldId id="295" r:id="rId30"/>
    <p:sldId id="331" r:id="rId31"/>
    <p:sldId id="298" r:id="rId32"/>
    <p:sldId id="333" r:id="rId33"/>
    <p:sldId id="310" r:id="rId34"/>
    <p:sldId id="335" r:id="rId35"/>
    <p:sldId id="312" r:id="rId36"/>
    <p:sldId id="336" r:id="rId37"/>
    <p:sldId id="313" r:id="rId38"/>
    <p:sldId id="33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72179" autoAdjust="0"/>
  </p:normalViewPr>
  <p:slideViewPr>
    <p:cSldViewPr snapToGrid="0">
      <p:cViewPr varScale="1">
        <p:scale>
          <a:sx n="56" d="100"/>
          <a:sy n="56" d="100"/>
        </p:scale>
        <p:origin x="34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2023/01/24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613177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A9EA38-4D76-40A4-8BB2-065CF2B5E7C1}" type="slidenum">
              <a:rPr lang="en-ZA" smtClean="0"/>
              <a:t>23</a:t>
            </a:fld>
            <a:endParaRPr lang="en-ZA"/>
          </a:p>
        </p:txBody>
      </p:sp>
    </p:spTree>
    <p:extLst>
      <p:ext uri="{BB962C8B-B14F-4D97-AF65-F5344CB8AC3E}">
        <p14:creationId xmlns:p14="http://schemas.microsoft.com/office/powerpoint/2010/main" val="1672200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A9EA38-4D76-40A4-8BB2-065CF2B5E7C1}" type="slidenum">
              <a:rPr lang="en-ZA" smtClean="0"/>
              <a:t>38</a:t>
            </a:fld>
            <a:endParaRPr lang="en-ZA"/>
          </a:p>
        </p:txBody>
      </p:sp>
    </p:spTree>
    <p:extLst>
      <p:ext uri="{BB962C8B-B14F-4D97-AF65-F5344CB8AC3E}">
        <p14:creationId xmlns:p14="http://schemas.microsoft.com/office/powerpoint/2010/main" val="3817803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69BDE-FEB7-4752-B69A-419F12BE600E}"/>
              </a:ext>
            </a:extLst>
          </p:cNvPr>
          <p:cNvSpPr>
            <a:spLocks noGrp="1"/>
          </p:cNvSpPr>
          <p:nvPr>
            <p:ph type="title"/>
          </p:nvPr>
        </p:nvSpPr>
        <p:spPr/>
        <p:txBody>
          <a:bodyPr/>
          <a:lstStyle/>
          <a:p>
            <a:r>
              <a:rPr lang="en-US" dirty="0"/>
              <a:t>12-2</a:t>
            </a:r>
            <a:endParaRPr lang="en-IN" dirty="0"/>
          </a:p>
        </p:txBody>
      </p:sp>
      <p:sp>
        <p:nvSpPr>
          <p:cNvPr id="3" name="Content Placeholder 2">
            <a:extLst>
              <a:ext uri="{FF2B5EF4-FFF2-40B4-BE49-F238E27FC236}">
                <a16:creationId xmlns:a16="http://schemas.microsoft.com/office/drawing/2014/main" id="{5A70B9E6-2231-464B-B72B-9C3F8A01CD99}"/>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1251111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B51BAB-D099-4674-B4D2-67F7D460FEF4}"/>
              </a:ext>
            </a:extLst>
          </p:cNvPr>
          <p:cNvPicPr>
            <a:picLocks noChangeAspect="1"/>
          </p:cNvPicPr>
          <p:nvPr/>
        </p:nvPicPr>
        <p:blipFill>
          <a:blip r:embed="rId2"/>
          <a:stretch>
            <a:fillRect/>
          </a:stretch>
        </p:blipFill>
        <p:spPr>
          <a:xfrm>
            <a:off x="0" y="1"/>
            <a:ext cx="14549215" cy="6858000"/>
          </a:xfrm>
          <a:prstGeom prst="rect">
            <a:avLst/>
          </a:prstGeom>
        </p:spPr>
      </p:pic>
      <p:sp>
        <p:nvSpPr>
          <p:cNvPr id="4" name="TextBox 3">
            <a:extLst>
              <a:ext uri="{FF2B5EF4-FFF2-40B4-BE49-F238E27FC236}">
                <a16:creationId xmlns:a16="http://schemas.microsoft.com/office/drawing/2014/main" id="{A4FA17B8-E2D8-4C5F-8913-2C0D55C964B2}"/>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2:3</a:t>
            </a:r>
            <a:endParaRPr lang="en-ZA" sz="3200" dirty="0">
              <a:solidFill>
                <a:schemeClr val="bg1"/>
              </a:solidFill>
            </a:endParaRPr>
          </a:p>
        </p:txBody>
      </p:sp>
    </p:spTree>
    <p:extLst>
      <p:ext uri="{BB962C8B-B14F-4D97-AF65-F5344CB8AC3E}">
        <p14:creationId xmlns:p14="http://schemas.microsoft.com/office/powerpoint/2010/main" val="1700039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121212"/>
                </a:solidFill>
                <a:effectLst/>
                <a:latin typeface="ArialMT"/>
              </a:rPr>
              <a:t>4The woman took the two men and hid them. Then she said, “Yes, the men came to me, but I didn’t know where they came from.</a:t>
            </a:r>
            <a:endParaRPr lang="en-ZA" dirty="0"/>
          </a:p>
        </p:txBody>
      </p:sp>
      <p:sp>
        <p:nvSpPr>
          <p:cNvPr id="2" name="TextBox 1">
            <a:extLst>
              <a:ext uri="{FF2B5EF4-FFF2-40B4-BE49-F238E27FC236}">
                <a16:creationId xmlns:a16="http://schemas.microsoft.com/office/drawing/2014/main" id="{AA9E910C-37E0-1A08-36FB-AA12B25B5044}"/>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39307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7F1012-2F8C-447B-9B2A-02AB2FD51E5C}"/>
              </a:ext>
            </a:extLst>
          </p:cNvPr>
          <p:cNvPicPr>
            <a:picLocks noChangeAspect="1"/>
          </p:cNvPicPr>
          <p:nvPr/>
        </p:nvPicPr>
        <p:blipFill>
          <a:blip r:embed="rId2"/>
          <a:stretch>
            <a:fillRect/>
          </a:stretch>
        </p:blipFill>
        <p:spPr>
          <a:xfrm>
            <a:off x="0" y="0"/>
            <a:ext cx="15595169" cy="6858000"/>
          </a:xfrm>
          <a:prstGeom prst="rect">
            <a:avLst/>
          </a:prstGeom>
        </p:spPr>
      </p:pic>
      <p:sp>
        <p:nvSpPr>
          <p:cNvPr id="4" name="TextBox 3">
            <a:extLst>
              <a:ext uri="{FF2B5EF4-FFF2-40B4-BE49-F238E27FC236}">
                <a16:creationId xmlns:a16="http://schemas.microsoft.com/office/drawing/2014/main" id="{A3D4AD41-5C83-4BDD-8EE1-C8D90C2A019B}"/>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2:4</a:t>
            </a:r>
            <a:endParaRPr lang="en-ZA" sz="3200" dirty="0">
              <a:solidFill>
                <a:schemeClr val="bg1"/>
              </a:solidFill>
            </a:endParaRPr>
          </a:p>
        </p:txBody>
      </p:sp>
    </p:spTree>
    <p:extLst>
      <p:ext uri="{BB962C8B-B14F-4D97-AF65-F5344CB8AC3E}">
        <p14:creationId xmlns:p14="http://schemas.microsoft.com/office/powerpoint/2010/main" val="411565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8" y="0"/>
            <a:ext cx="5155324" cy="5675585"/>
          </a:xfrm>
          <a:prstGeom prst="rect">
            <a:avLst/>
          </a:prstGeom>
          <a:noFill/>
        </p:spPr>
        <p:txBody>
          <a:bodyPr wrap="square" rtlCol="0">
            <a:noAutofit/>
          </a:bodyPr>
          <a:lstStyle/>
          <a:p>
            <a:r>
              <a:rPr lang="en-US" sz="4000" b="0" i="0" dirty="0">
                <a:solidFill>
                  <a:srgbClr val="121212"/>
                </a:solidFill>
                <a:effectLst/>
                <a:latin typeface="ArialMT"/>
              </a:rPr>
              <a:t>5About the time of the shutting of the gate, when it was dark, the men went out. Where the men went, I don’t know. Pursue them quickly. You may catch up with them.”</a:t>
            </a:r>
            <a:endParaRPr lang="en-ZA" sz="1600" dirty="0"/>
          </a:p>
        </p:txBody>
      </p:sp>
      <p:sp>
        <p:nvSpPr>
          <p:cNvPr id="3" name="TextBox 2">
            <a:extLst>
              <a:ext uri="{FF2B5EF4-FFF2-40B4-BE49-F238E27FC236}">
                <a16:creationId xmlns:a16="http://schemas.microsoft.com/office/drawing/2014/main" id="{691B6036-51A3-8FF2-2C9D-BFF68B58832A}"/>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083548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42E4DA-5171-4009-B74C-B329F175C533}"/>
              </a:ext>
            </a:extLst>
          </p:cNvPr>
          <p:cNvPicPr>
            <a:picLocks noChangeAspect="1"/>
          </p:cNvPicPr>
          <p:nvPr/>
        </p:nvPicPr>
        <p:blipFill>
          <a:blip r:embed="rId2"/>
          <a:stretch>
            <a:fillRect/>
          </a:stretch>
        </p:blipFill>
        <p:spPr>
          <a:xfrm>
            <a:off x="-7631699" y="1"/>
            <a:ext cx="19823699" cy="6858000"/>
          </a:xfrm>
          <a:prstGeom prst="rect">
            <a:avLst/>
          </a:prstGeom>
        </p:spPr>
      </p:pic>
      <p:sp>
        <p:nvSpPr>
          <p:cNvPr id="4" name="TextBox 3">
            <a:extLst>
              <a:ext uri="{FF2B5EF4-FFF2-40B4-BE49-F238E27FC236}">
                <a16:creationId xmlns:a16="http://schemas.microsoft.com/office/drawing/2014/main" id="{05C95C09-6B01-4834-83D1-4CAF132315B3}"/>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2:5</a:t>
            </a:r>
            <a:endParaRPr lang="en-ZA" sz="3200" dirty="0">
              <a:solidFill>
                <a:schemeClr val="bg1"/>
              </a:solidFill>
            </a:endParaRPr>
          </a:p>
        </p:txBody>
      </p:sp>
    </p:spTree>
    <p:extLst>
      <p:ext uri="{BB962C8B-B14F-4D97-AF65-F5344CB8AC3E}">
        <p14:creationId xmlns:p14="http://schemas.microsoft.com/office/powerpoint/2010/main" val="1135144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121212"/>
                </a:solidFill>
                <a:effectLst/>
                <a:latin typeface="ArialMT"/>
              </a:rPr>
              <a:t>6But she had brought them up to the roof, and hidden them under the stalks of flax which she had laid in order on the roof.</a:t>
            </a:r>
            <a:endParaRPr lang="en-ZA" dirty="0"/>
          </a:p>
        </p:txBody>
      </p:sp>
      <p:sp>
        <p:nvSpPr>
          <p:cNvPr id="3" name="TextBox 2">
            <a:extLst>
              <a:ext uri="{FF2B5EF4-FFF2-40B4-BE49-F238E27FC236}">
                <a16:creationId xmlns:a16="http://schemas.microsoft.com/office/drawing/2014/main" id="{44C51FCE-83C6-C0A7-33EC-C425760F2999}"/>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156979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6A9C5E-2B27-4627-9174-9846EC6ED777}"/>
              </a:ext>
            </a:extLst>
          </p:cNvPr>
          <p:cNvPicPr>
            <a:picLocks noChangeAspect="1"/>
          </p:cNvPicPr>
          <p:nvPr/>
        </p:nvPicPr>
        <p:blipFill>
          <a:blip r:embed="rId2"/>
          <a:stretch>
            <a:fillRect/>
          </a:stretch>
        </p:blipFill>
        <p:spPr>
          <a:xfrm>
            <a:off x="-1686855" y="1"/>
            <a:ext cx="13878855" cy="6858000"/>
          </a:xfrm>
          <a:prstGeom prst="rect">
            <a:avLst/>
          </a:prstGeom>
        </p:spPr>
      </p:pic>
      <p:sp>
        <p:nvSpPr>
          <p:cNvPr id="4" name="TextBox 3">
            <a:extLst>
              <a:ext uri="{FF2B5EF4-FFF2-40B4-BE49-F238E27FC236}">
                <a16:creationId xmlns:a16="http://schemas.microsoft.com/office/drawing/2014/main" id="{3622F85E-3629-4D87-B44B-987A918177CF}"/>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2:6</a:t>
            </a:r>
            <a:endParaRPr lang="en-ZA" sz="3200" dirty="0">
              <a:solidFill>
                <a:schemeClr val="bg1"/>
              </a:solidFill>
            </a:endParaRPr>
          </a:p>
        </p:txBody>
      </p:sp>
    </p:spTree>
    <p:extLst>
      <p:ext uri="{BB962C8B-B14F-4D97-AF65-F5344CB8AC3E}">
        <p14:creationId xmlns:p14="http://schemas.microsoft.com/office/powerpoint/2010/main" val="430217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 9She said to the men, “I know that Yahweh has given you the land, and that the fear of you has fallen upon us, and that all the inhabitants of the land melt away before you. </a:t>
            </a:r>
            <a:endParaRPr lang="en-ZA" dirty="0"/>
          </a:p>
        </p:txBody>
      </p:sp>
      <p:sp>
        <p:nvSpPr>
          <p:cNvPr id="2" name="TextBox 1">
            <a:extLst>
              <a:ext uri="{FF2B5EF4-FFF2-40B4-BE49-F238E27FC236}">
                <a16:creationId xmlns:a16="http://schemas.microsoft.com/office/drawing/2014/main" id="{D7B69859-5E9A-8D21-4BCF-13382CD15758}"/>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866129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053110-2BA8-483B-8808-BB9E528674A2}"/>
              </a:ext>
            </a:extLst>
          </p:cNvPr>
          <p:cNvPicPr>
            <a:picLocks noChangeAspect="1"/>
          </p:cNvPicPr>
          <p:nvPr/>
        </p:nvPicPr>
        <p:blipFill>
          <a:blip r:embed="rId2"/>
          <a:stretch>
            <a:fillRect/>
          </a:stretch>
        </p:blipFill>
        <p:spPr>
          <a:xfrm>
            <a:off x="0" y="-1650999"/>
            <a:ext cx="12192000" cy="8509000"/>
          </a:xfrm>
          <a:prstGeom prst="rect">
            <a:avLst/>
          </a:prstGeom>
        </p:spPr>
      </p:pic>
      <p:sp>
        <p:nvSpPr>
          <p:cNvPr id="4" name="TextBox 3">
            <a:extLst>
              <a:ext uri="{FF2B5EF4-FFF2-40B4-BE49-F238E27FC236}">
                <a16:creationId xmlns:a16="http://schemas.microsoft.com/office/drawing/2014/main" id="{EE4D3063-7A51-4D39-B033-93FB17188A05}"/>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2:9</a:t>
            </a:r>
            <a:endParaRPr lang="en-ZA" sz="3200" dirty="0">
              <a:solidFill>
                <a:schemeClr val="bg1"/>
              </a:solidFill>
            </a:endParaRPr>
          </a:p>
        </p:txBody>
      </p:sp>
    </p:spTree>
    <p:extLst>
      <p:ext uri="{BB962C8B-B14F-4D97-AF65-F5344CB8AC3E}">
        <p14:creationId xmlns:p14="http://schemas.microsoft.com/office/powerpoint/2010/main" val="2029024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10For we have heard how Yahweh dried up the water of the Red Sea before you, when you came out of Egypt; and what you did to (your enemies), whom you utterly destroyed. </a:t>
            </a:r>
            <a:endParaRPr lang="en-ZA" dirty="0"/>
          </a:p>
        </p:txBody>
      </p:sp>
      <p:sp>
        <p:nvSpPr>
          <p:cNvPr id="3" name="TextBox 2">
            <a:extLst>
              <a:ext uri="{FF2B5EF4-FFF2-40B4-BE49-F238E27FC236}">
                <a16:creationId xmlns:a16="http://schemas.microsoft.com/office/drawing/2014/main" id="{C0C3980E-5F16-5442-4E0B-1CAFA1615B86}"/>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289899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4CC241-A300-4F5F-B106-B29033963386}"/>
              </a:ext>
            </a:extLst>
          </p:cNvPr>
          <p:cNvPicPr>
            <a:picLocks noChangeAspect="1"/>
          </p:cNvPicPr>
          <p:nvPr/>
        </p:nvPicPr>
        <p:blipFill>
          <a:blip r:embed="rId2"/>
          <a:stretch>
            <a:fillRect/>
          </a:stretch>
        </p:blipFill>
        <p:spPr>
          <a:xfrm>
            <a:off x="-3978318" y="0"/>
            <a:ext cx="16170318" cy="6858000"/>
          </a:xfrm>
          <a:prstGeom prst="rect">
            <a:avLst/>
          </a:prstGeom>
        </p:spPr>
      </p:pic>
      <p:sp>
        <p:nvSpPr>
          <p:cNvPr id="3" name="TextBox 2">
            <a:extLst>
              <a:ext uri="{FF2B5EF4-FFF2-40B4-BE49-F238E27FC236}">
                <a16:creationId xmlns:a16="http://schemas.microsoft.com/office/drawing/2014/main" id="{0D5E006B-6D69-4ABA-9FDE-4C9C842A9E5F}"/>
              </a:ext>
            </a:extLst>
          </p:cNvPr>
          <p:cNvSpPr txBox="1"/>
          <p:nvPr/>
        </p:nvSpPr>
        <p:spPr>
          <a:xfrm>
            <a:off x="5607170" y="2935890"/>
            <a:ext cx="6584830" cy="2291718"/>
          </a:xfrm>
          <a:prstGeom prst="rect">
            <a:avLst/>
          </a:prstGeom>
          <a:noFill/>
        </p:spPr>
        <p:txBody>
          <a:bodyPr wrap="square" rtlCol="0">
            <a:noAutofit/>
          </a:bodyPr>
          <a:lstStyle/>
          <a:p>
            <a:pPr algn="l"/>
            <a:r>
              <a:rPr lang="en-ZA" sz="6000" b="0" i="0" u="none" strike="noStrike" baseline="0" dirty="0">
                <a:solidFill>
                  <a:schemeClr val="bg1"/>
                </a:solidFill>
                <a:latin typeface="TimesNewRomanPSMT"/>
              </a:rPr>
              <a:t>Spies and Rahab – </a:t>
            </a:r>
          </a:p>
          <a:p>
            <a:pPr algn="l"/>
            <a:r>
              <a:rPr lang="en-ZA" sz="6000" b="0" i="0" u="none" strike="noStrike" baseline="0" dirty="0">
                <a:solidFill>
                  <a:schemeClr val="bg1"/>
                </a:solidFill>
                <a:latin typeface="TimesNewRomanPSMT"/>
              </a:rPr>
              <a:t>Joshua 2:1-24</a:t>
            </a:r>
            <a:endParaRPr lang="en-ZA" b="0" i="0" u="none" strike="noStrike" baseline="0" dirty="0">
              <a:solidFill>
                <a:schemeClr val="bg1"/>
              </a:solidFill>
              <a:latin typeface="TimesNewRomanPSMT"/>
            </a:endParaRPr>
          </a:p>
        </p:txBody>
      </p:sp>
    </p:spTree>
    <p:extLst>
      <p:ext uri="{BB962C8B-B14F-4D97-AF65-F5344CB8AC3E}">
        <p14:creationId xmlns:p14="http://schemas.microsoft.com/office/powerpoint/2010/main" val="1987001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0DBE89-8DE8-42BD-8C2D-14D7A84778DA}"/>
              </a:ext>
            </a:extLst>
          </p:cNvPr>
          <p:cNvPicPr>
            <a:picLocks noChangeAspect="1"/>
          </p:cNvPicPr>
          <p:nvPr/>
        </p:nvPicPr>
        <p:blipFill>
          <a:blip r:embed="rId2"/>
          <a:stretch>
            <a:fillRect/>
          </a:stretch>
        </p:blipFill>
        <p:spPr>
          <a:xfrm>
            <a:off x="-1" y="1"/>
            <a:ext cx="14703007" cy="6858000"/>
          </a:xfrm>
          <a:prstGeom prst="rect">
            <a:avLst/>
          </a:prstGeom>
        </p:spPr>
      </p:pic>
      <p:sp>
        <p:nvSpPr>
          <p:cNvPr id="4" name="TextBox 3">
            <a:extLst>
              <a:ext uri="{FF2B5EF4-FFF2-40B4-BE49-F238E27FC236}">
                <a16:creationId xmlns:a16="http://schemas.microsoft.com/office/drawing/2014/main" id="{349498C7-1603-4213-883E-FC8D88572F83}"/>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2:10</a:t>
            </a:r>
            <a:endParaRPr lang="en-ZA" sz="3200" dirty="0">
              <a:solidFill>
                <a:schemeClr val="bg1"/>
              </a:solidFill>
            </a:endParaRPr>
          </a:p>
        </p:txBody>
      </p:sp>
    </p:spTree>
    <p:extLst>
      <p:ext uri="{BB962C8B-B14F-4D97-AF65-F5344CB8AC3E}">
        <p14:creationId xmlns:p14="http://schemas.microsoft.com/office/powerpoint/2010/main" val="2014629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11As soon as we had heard it, our hearts melted, and there wasn’t any more spirit in any man, because of you: for Yahweh your God, he is God in heaven above, and on earth beneath.</a:t>
            </a:r>
            <a:endParaRPr lang="en-ZA" dirty="0"/>
          </a:p>
        </p:txBody>
      </p:sp>
      <p:sp>
        <p:nvSpPr>
          <p:cNvPr id="2" name="TextBox 1">
            <a:extLst>
              <a:ext uri="{FF2B5EF4-FFF2-40B4-BE49-F238E27FC236}">
                <a16:creationId xmlns:a16="http://schemas.microsoft.com/office/drawing/2014/main" id="{F587CB95-EF6A-7D24-8185-C01DC1DB2890}"/>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66364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AF5E80-545D-4FE0-A7F8-CC156DB33BE4}"/>
              </a:ext>
            </a:extLst>
          </p:cNvPr>
          <p:cNvPicPr>
            <a:picLocks noChangeAspect="1"/>
          </p:cNvPicPr>
          <p:nvPr/>
        </p:nvPicPr>
        <p:blipFill>
          <a:blip r:embed="rId2"/>
          <a:stretch>
            <a:fillRect/>
          </a:stretch>
        </p:blipFill>
        <p:spPr>
          <a:xfrm>
            <a:off x="-2329326" y="-159656"/>
            <a:ext cx="14993056" cy="7017656"/>
          </a:xfrm>
          <a:prstGeom prst="rect">
            <a:avLst/>
          </a:prstGeom>
        </p:spPr>
      </p:pic>
      <p:sp>
        <p:nvSpPr>
          <p:cNvPr id="4" name="TextBox 3">
            <a:extLst>
              <a:ext uri="{FF2B5EF4-FFF2-40B4-BE49-F238E27FC236}">
                <a16:creationId xmlns:a16="http://schemas.microsoft.com/office/drawing/2014/main" id="{93E421BA-A9DA-4374-9C71-C4E949E5B44A}"/>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2:11</a:t>
            </a:r>
            <a:endParaRPr lang="en-ZA" sz="3200" dirty="0">
              <a:solidFill>
                <a:schemeClr val="bg1"/>
              </a:solidFill>
            </a:endParaRPr>
          </a:p>
        </p:txBody>
      </p:sp>
    </p:spTree>
    <p:extLst>
      <p:ext uri="{BB962C8B-B14F-4D97-AF65-F5344CB8AC3E}">
        <p14:creationId xmlns:p14="http://schemas.microsoft.com/office/powerpoint/2010/main" val="2486542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12Now therefore, please swear to me by Yahweh, since I have dealt kindly with you, that you also will deal kindly with my father’s house, and give me a true sign; 13and </a:t>
            </a:r>
            <a:r>
              <a:rPr lang="en-ZA" sz="3600" dirty="0">
                <a:solidFill>
                  <a:srgbClr val="121212"/>
                </a:solidFill>
                <a:latin typeface="Arial" panose="020B0604020202020204" pitchFamily="34" charset="0"/>
              </a:rPr>
              <a:t>(that you will spare me and my family)</a:t>
            </a:r>
            <a:endParaRPr lang="en-ZA" sz="1600" dirty="0"/>
          </a:p>
        </p:txBody>
      </p:sp>
      <p:sp>
        <p:nvSpPr>
          <p:cNvPr id="3" name="TextBox 2">
            <a:extLst>
              <a:ext uri="{FF2B5EF4-FFF2-40B4-BE49-F238E27FC236}">
                <a16:creationId xmlns:a16="http://schemas.microsoft.com/office/drawing/2014/main" id="{D5F7AFC5-757C-D3C5-D88B-47E67DB756C1}"/>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768309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466ACC-0ED8-4C24-B930-79372568A8FB}"/>
              </a:ext>
            </a:extLst>
          </p:cNvPr>
          <p:cNvPicPr>
            <a:picLocks noChangeAspect="1"/>
          </p:cNvPicPr>
          <p:nvPr/>
        </p:nvPicPr>
        <p:blipFill>
          <a:blip r:embed="rId2"/>
          <a:stretch>
            <a:fillRect/>
          </a:stretch>
        </p:blipFill>
        <p:spPr>
          <a:xfrm>
            <a:off x="0" y="1"/>
            <a:ext cx="14588836" cy="6858000"/>
          </a:xfrm>
          <a:prstGeom prst="rect">
            <a:avLst/>
          </a:prstGeom>
        </p:spPr>
      </p:pic>
      <p:sp>
        <p:nvSpPr>
          <p:cNvPr id="4" name="TextBox 3">
            <a:extLst>
              <a:ext uri="{FF2B5EF4-FFF2-40B4-BE49-F238E27FC236}">
                <a16:creationId xmlns:a16="http://schemas.microsoft.com/office/drawing/2014/main" id="{8608834C-5633-405A-9F0A-15324020A825}"/>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2:12</a:t>
            </a:r>
            <a:endParaRPr lang="en-ZA" sz="3200" dirty="0">
              <a:solidFill>
                <a:schemeClr val="bg1"/>
              </a:solidFill>
            </a:endParaRPr>
          </a:p>
        </p:txBody>
      </p:sp>
    </p:spTree>
    <p:extLst>
      <p:ext uri="{BB962C8B-B14F-4D97-AF65-F5344CB8AC3E}">
        <p14:creationId xmlns:p14="http://schemas.microsoft.com/office/powerpoint/2010/main" val="2070508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8" y="591207"/>
            <a:ext cx="5155324" cy="5675585"/>
          </a:xfrm>
          <a:prstGeom prst="rect">
            <a:avLst/>
          </a:prstGeom>
          <a:noFill/>
        </p:spPr>
        <p:txBody>
          <a:bodyPr wrap="square" rtlCol="0">
            <a:noAutofit/>
          </a:bodyPr>
          <a:lstStyle/>
          <a:p>
            <a:r>
              <a:rPr lang="en-US" sz="3600" b="0" i="0" dirty="0">
                <a:solidFill>
                  <a:srgbClr val="121212"/>
                </a:solidFill>
                <a:effectLst/>
                <a:latin typeface="ArialMT"/>
              </a:rPr>
              <a:t>14The men said to her, “Our life for yours, if you don’t talk about this business of ours; </a:t>
            </a:r>
            <a:endParaRPr lang="en-ZA" dirty="0"/>
          </a:p>
        </p:txBody>
      </p:sp>
      <p:sp>
        <p:nvSpPr>
          <p:cNvPr id="2" name="TextBox 1">
            <a:extLst>
              <a:ext uri="{FF2B5EF4-FFF2-40B4-BE49-F238E27FC236}">
                <a16:creationId xmlns:a16="http://schemas.microsoft.com/office/drawing/2014/main" id="{B0A0CFB6-72A9-CC1B-ACDD-A0AD4E73FA01}"/>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592805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EB5B50-B6FE-46B1-99B1-FBADAFB47E31}"/>
              </a:ext>
            </a:extLst>
          </p:cNvPr>
          <p:cNvPicPr>
            <a:picLocks noChangeAspect="1"/>
          </p:cNvPicPr>
          <p:nvPr/>
        </p:nvPicPr>
        <p:blipFill>
          <a:blip r:embed="rId2"/>
          <a:stretch>
            <a:fillRect/>
          </a:stretch>
        </p:blipFill>
        <p:spPr>
          <a:xfrm>
            <a:off x="0" y="-20264"/>
            <a:ext cx="12606728" cy="6878264"/>
          </a:xfrm>
          <a:prstGeom prst="rect">
            <a:avLst/>
          </a:prstGeom>
        </p:spPr>
      </p:pic>
      <p:sp>
        <p:nvSpPr>
          <p:cNvPr id="4" name="TextBox 3">
            <a:extLst>
              <a:ext uri="{FF2B5EF4-FFF2-40B4-BE49-F238E27FC236}">
                <a16:creationId xmlns:a16="http://schemas.microsoft.com/office/drawing/2014/main" id="{2CE3BD49-C2DC-4C8F-B769-8CE0FAA18054}"/>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2:14</a:t>
            </a:r>
            <a:endParaRPr lang="en-ZA" sz="3200" dirty="0">
              <a:solidFill>
                <a:schemeClr val="bg1"/>
              </a:solidFill>
            </a:endParaRPr>
          </a:p>
        </p:txBody>
      </p:sp>
    </p:spTree>
    <p:extLst>
      <p:ext uri="{BB962C8B-B14F-4D97-AF65-F5344CB8AC3E}">
        <p14:creationId xmlns:p14="http://schemas.microsoft.com/office/powerpoint/2010/main" val="9288046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and it shall be, when Yahweh gives us the land, that we will deal kindly and truly with you.”</a:t>
            </a:r>
            <a:endParaRPr lang="en-ZA" dirty="0"/>
          </a:p>
        </p:txBody>
      </p:sp>
      <p:sp>
        <p:nvSpPr>
          <p:cNvPr id="2" name="TextBox 1">
            <a:extLst>
              <a:ext uri="{FF2B5EF4-FFF2-40B4-BE49-F238E27FC236}">
                <a16:creationId xmlns:a16="http://schemas.microsoft.com/office/drawing/2014/main" id="{D2E2E1E9-7F09-31E6-E7AE-82E41CC0D501}"/>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7127297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00A5CA-07B5-4885-8150-E0D59E68A658}"/>
              </a:ext>
            </a:extLst>
          </p:cNvPr>
          <p:cNvPicPr>
            <a:picLocks noChangeAspect="1"/>
          </p:cNvPicPr>
          <p:nvPr/>
        </p:nvPicPr>
        <p:blipFill>
          <a:blip r:embed="rId2"/>
          <a:stretch>
            <a:fillRect/>
          </a:stretch>
        </p:blipFill>
        <p:spPr>
          <a:xfrm>
            <a:off x="-1" y="1"/>
            <a:ext cx="12740385" cy="6858000"/>
          </a:xfrm>
          <a:prstGeom prst="rect">
            <a:avLst/>
          </a:prstGeom>
        </p:spPr>
      </p:pic>
      <p:sp>
        <p:nvSpPr>
          <p:cNvPr id="4" name="TextBox 3">
            <a:extLst>
              <a:ext uri="{FF2B5EF4-FFF2-40B4-BE49-F238E27FC236}">
                <a16:creationId xmlns:a16="http://schemas.microsoft.com/office/drawing/2014/main" id="{370D9E42-3B13-4B1A-BC58-08EFD118A3A2}"/>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2:14</a:t>
            </a:r>
            <a:endParaRPr lang="en-ZA" sz="3200" dirty="0">
              <a:solidFill>
                <a:schemeClr val="bg1"/>
              </a:solidFill>
            </a:endParaRPr>
          </a:p>
        </p:txBody>
      </p:sp>
    </p:spTree>
    <p:extLst>
      <p:ext uri="{BB962C8B-B14F-4D97-AF65-F5344CB8AC3E}">
        <p14:creationId xmlns:p14="http://schemas.microsoft.com/office/powerpoint/2010/main" val="3438582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15Then she let them down by a cord through the window; for her house was on the side of the wall, and she lived on the wall. </a:t>
            </a:r>
            <a:endParaRPr lang="en-ZA" dirty="0"/>
          </a:p>
        </p:txBody>
      </p:sp>
      <p:sp>
        <p:nvSpPr>
          <p:cNvPr id="2" name="TextBox 1">
            <a:extLst>
              <a:ext uri="{FF2B5EF4-FFF2-40B4-BE49-F238E27FC236}">
                <a16:creationId xmlns:a16="http://schemas.microsoft.com/office/drawing/2014/main" id="{17AE2DB3-5D69-912F-E45D-E9E3FE8656DE}"/>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256631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ZA" sz="6000" b="0" i="0" u="none" strike="noStrike" baseline="0" dirty="0">
                <a:latin typeface="TimesNewRomanPSMT"/>
              </a:rPr>
              <a:t>Spies and Rahab – </a:t>
            </a:r>
          </a:p>
          <a:p>
            <a:pPr algn="l"/>
            <a:r>
              <a:rPr lang="en-ZA" sz="6000" b="0" i="0" u="none" strike="noStrike" baseline="0" dirty="0">
                <a:latin typeface="TimesNewRomanPSMT"/>
              </a:rPr>
              <a:t>Joshua 2:1-24</a:t>
            </a:r>
            <a:endParaRPr lang="en-ZA" sz="1800" b="0" i="0" u="none" strike="noStrike" baseline="0" dirty="0">
              <a:latin typeface="TimesNewRomanPSMT"/>
            </a:endParaRPr>
          </a:p>
        </p:txBody>
      </p:sp>
      <p:sp>
        <p:nvSpPr>
          <p:cNvPr id="2" name="TextBox 1">
            <a:extLst>
              <a:ext uri="{FF2B5EF4-FFF2-40B4-BE49-F238E27FC236}">
                <a16:creationId xmlns:a16="http://schemas.microsoft.com/office/drawing/2014/main" id="{37901B6B-7C62-3D47-E4F1-4E23B9FE57C6}"/>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206678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682E8C-5CD5-4EB3-9FEF-49AF76A2ACF4}"/>
              </a:ext>
            </a:extLst>
          </p:cNvPr>
          <p:cNvPicPr>
            <a:picLocks noChangeAspect="1"/>
          </p:cNvPicPr>
          <p:nvPr/>
        </p:nvPicPr>
        <p:blipFill>
          <a:blip r:embed="rId2"/>
          <a:stretch>
            <a:fillRect/>
          </a:stretch>
        </p:blipFill>
        <p:spPr>
          <a:xfrm>
            <a:off x="-1079292" y="0"/>
            <a:ext cx="13738485" cy="6858000"/>
          </a:xfrm>
          <a:prstGeom prst="rect">
            <a:avLst/>
          </a:prstGeom>
        </p:spPr>
      </p:pic>
      <p:sp>
        <p:nvSpPr>
          <p:cNvPr id="4" name="TextBox 3">
            <a:extLst>
              <a:ext uri="{FF2B5EF4-FFF2-40B4-BE49-F238E27FC236}">
                <a16:creationId xmlns:a16="http://schemas.microsoft.com/office/drawing/2014/main" id="{DDB3BFEF-EF12-413C-845A-C5B4220A7B30}"/>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2:15</a:t>
            </a:r>
            <a:endParaRPr lang="en-ZA" sz="3200" dirty="0">
              <a:solidFill>
                <a:schemeClr val="bg1"/>
              </a:solidFill>
            </a:endParaRPr>
          </a:p>
        </p:txBody>
      </p:sp>
    </p:spTree>
    <p:extLst>
      <p:ext uri="{BB962C8B-B14F-4D97-AF65-F5344CB8AC3E}">
        <p14:creationId xmlns:p14="http://schemas.microsoft.com/office/powerpoint/2010/main" val="2593827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2800" b="0" i="0" dirty="0">
                <a:solidFill>
                  <a:srgbClr val="121212"/>
                </a:solidFill>
                <a:effectLst/>
                <a:latin typeface="ArialMT"/>
              </a:rPr>
              <a:t>17The men said to her, “We will be guiltless of this your oath which you’ve made us to swear. 18Behold, when we come into the land, tie this line of scarlet thread in the window which you used to let us down. Gather to yourself into the house your father, your mother, your brothers, and all your father’s household.</a:t>
            </a:r>
            <a:endParaRPr lang="en-ZA" sz="1600" dirty="0"/>
          </a:p>
        </p:txBody>
      </p:sp>
      <p:sp>
        <p:nvSpPr>
          <p:cNvPr id="3" name="TextBox 2">
            <a:extLst>
              <a:ext uri="{FF2B5EF4-FFF2-40B4-BE49-F238E27FC236}">
                <a16:creationId xmlns:a16="http://schemas.microsoft.com/office/drawing/2014/main" id="{9663343D-0EEB-38DC-B13B-785988ED9796}"/>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0696628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6CBC8B-BF5D-417B-A4D8-AF2B782B688A}"/>
              </a:ext>
            </a:extLst>
          </p:cNvPr>
          <p:cNvPicPr>
            <a:picLocks noChangeAspect="1"/>
          </p:cNvPicPr>
          <p:nvPr/>
        </p:nvPicPr>
        <p:blipFill>
          <a:blip r:embed="rId2"/>
          <a:stretch>
            <a:fillRect/>
          </a:stretch>
        </p:blipFill>
        <p:spPr>
          <a:xfrm>
            <a:off x="0" y="0"/>
            <a:ext cx="14902962" cy="6858000"/>
          </a:xfrm>
          <a:prstGeom prst="rect">
            <a:avLst/>
          </a:prstGeom>
        </p:spPr>
      </p:pic>
      <p:sp>
        <p:nvSpPr>
          <p:cNvPr id="4" name="TextBox 3">
            <a:extLst>
              <a:ext uri="{FF2B5EF4-FFF2-40B4-BE49-F238E27FC236}">
                <a16:creationId xmlns:a16="http://schemas.microsoft.com/office/drawing/2014/main" id="{34136D35-B849-412E-BD92-6D4A7E77D607}"/>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2:18</a:t>
            </a:r>
            <a:endParaRPr lang="en-ZA" sz="3200" dirty="0">
              <a:solidFill>
                <a:schemeClr val="bg1"/>
              </a:solidFill>
            </a:endParaRPr>
          </a:p>
        </p:txBody>
      </p:sp>
    </p:spTree>
    <p:extLst>
      <p:ext uri="{BB962C8B-B14F-4D97-AF65-F5344CB8AC3E}">
        <p14:creationId xmlns:p14="http://schemas.microsoft.com/office/powerpoint/2010/main" val="30263430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21She said, “Let it be as you have said.” She sent them away, and they departed. Then she tied the scarlet line in the window.</a:t>
            </a:r>
            <a:endParaRPr lang="en-ZA" dirty="0"/>
          </a:p>
        </p:txBody>
      </p:sp>
      <p:sp>
        <p:nvSpPr>
          <p:cNvPr id="2" name="TextBox 1">
            <a:extLst>
              <a:ext uri="{FF2B5EF4-FFF2-40B4-BE49-F238E27FC236}">
                <a16:creationId xmlns:a16="http://schemas.microsoft.com/office/drawing/2014/main" id="{B5599DE8-D5D2-8E44-0A9A-EB2050BD72D4}"/>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738728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C9FA68-954F-4884-BFFD-E48D1BF83EA5}"/>
              </a:ext>
            </a:extLst>
          </p:cNvPr>
          <p:cNvPicPr>
            <a:picLocks noChangeAspect="1"/>
          </p:cNvPicPr>
          <p:nvPr/>
        </p:nvPicPr>
        <p:blipFill>
          <a:blip r:embed="rId2"/>
          <a:stretch>
            <a:fillRect/>
          </a:stretch>
        </p:blipFill>
        <p:spPr>
          <a:xfrm>
            <a:off x="-872490" y="0"/>
            <a:ext cx="13064490" cy="6858000"/>
          </a:xfrm>
          <a:prstGeom prst="rect">
            <a:avLst/>
          </a:prstGeom>
        </p:spPr>
      </p:pic>
      <p:sp>
        <p:nvSpPr>
          <p:cNvPr id="4" name="TextBox 3">
            <a:extLst>
              <a:ext uri="{FF2B5EF4-FFF2-40B4-BE49-F238E27FC236}">
                <a16:creationId xmlns:a16="http://schemas.microsoft.com/office/drawing/2014/main" id="{081D3DDE-9DBC-47C4-A245-FCD8A71A2B40}"/>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2:21</a:t>
            </a:r>
            <a:endParaRPr lang="en-ZA" sz="3200" dirty="0">
              <a:solidFill>
                <a:schemeClr val="bg1"/>
              </a:solidFill>
            </a:endParaRPr>
          </a:p>
        </p:txBody>
      </p:sp>
    </p:spTree>
    <p:extLst>
      <p:ext uri="{BB962C8B-B14F-4D97-AF65-F5344CB8AC3E}">
        <p14:creationId xmlns:p14="http://schemas.microsoft.com/office/powerpoint/2010/main" val="37420269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23Then the two men returned, descended from the mountain, crossed the river, and came to Joshua the son of Nun. They told him all that had happened to them. </a:t>
            </a:r>
            <a:endParaRPr lang="en-ZA" dirty="0"/>
          </a:p>
        </p:txBody>
      </p:sp>
      <p:sp>
        <p:nvSpPr>
          <p:cNvPr id="2" name="TextBox 1">
            <a:extLst>
              <a:ext uri="{FF2B5EF4-FFF2-40B4-BE49-F238E27FC236}">
                <a16:creationId xmlns:a16="http://schemas.microsoft.com/office/drawing/2014/main" id="{983334E2-FF4A-FE2B-A321-231EFEA21F36}"/>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9041478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8EAEDC-FD68-4F1F-83D2-182DAB6262D5}"/>
              </a:ext>
            </a:extLst>
          </p:cNvPr>
          <p:cNvPicPr>
            <a:picLocks noChangeAspect="1"/>
          </p:cNvPicPr>
          <p:nvPr/>
        </p:nvPicPr>
        <p:blipFill>
          <a:blip r:embed="rId2"/>
          <a:stretch>
            <a:fillRect/>
          </a:stretch>
        </p:blipFill>
        <p:spPr>
          <a:xfrm>
            <a:off x="-1" y="1"/>
            <a:ext cx="14918199" cy="6858000"/>
          </a:xfrm>
          <a:prstGeom prst="rect">
            <a:avLst/>
          </a:prstGeom>
        </p:spPr>
      </p:pic>
      <p:sp>
        <p:nvSpPr>
          <p:cNvPr id="4" name="TextBox 3">
            <a:extLst>
              <a:ext uri="{FF2B5EF4-FFF2-40B4-BE49-F238E27FC236}">
                <a16:creationId xmlns:a16="http://schemas.microsoft.com/office/drawing/2014/main" id="{B84D2045-469C-4B53-8566-4BF90861C547}"/>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2:23</a:t>
            </a:r>
            <a:endParaRPr lang="en-ZA" sz="3200" dirty="0">
              <a:solidFill>
                <a:schemeClr val="bg1"/>
              </a:solidFill>
            </a:endParaRPr>
          </a:p>
        </p:txBody>
      </p:sp>
    </p:spTree>
    <p:extLst>
      <p:ext uri="{BB962C8B-B14F-4D97-AF65-F5344CB8AC3E}">
        <p14:creationId xmlns:p14="http://schemas.microsoft.com/office/powerpoint/2010/main" val="8351709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24They said to Joshua, “Truly Yahweh has delivered all the land into our hands. Moreover, all the inhabitants of the land melt away before us.”</a:t>
            </a:r>
            <a:endParaRPr lang="en-ZA" dirty="0"/>
          </a:p>
        </p:txBody>
      </p:sp>
      <p:sp>
        <p:nvSpPr>
          <p:cNvPr id="3" name="TextBox 2">
            <a:extLst>
              <a:ext uri="{FF2B5EF4-FFF2-40B4-BE49-F238E27FC236}">
                <a16:creationId xmlns:a16="http://schemas.microsoft.com/office/drawing/2014/main" id="{0FF798D3-36CE-9A2A-3BC4-B64B935C2B85}"/>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1604306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1DAD81-BA84-45DF-BC85-0B1233FA1193}"/>
              </a:ext>
            </a:extLst>
          </p:cNvPr>
          <p:cNvPicPr>
            <a:picLocks noChangeAspect="1"/>
          </p:cNvPicPr>
          <p:nvPr/>
        </p:nvPicPr>
        <p:blipFill>
          <a:blip r:embed="rId3"/>
          <a:stretch>
            <a:fillRect/>
          </a:stretch>
        </p:blipFill>
        <p:spPr>
          <a:xfrm>
            <a:off x="-1609808" y="0"/>
            <a:ext cx="13801808" cy="6858000"/>
          </a:xfrm>
          <a:prstGeom prst="rect">
            <a:avLst/>
          </a:prstGeom>
        </p:spPr>
      </p:pic>
      <p:sp>
        <p:nvSpPr>
          <p:cNvPr id="4" name="TextBox 3">
            <a:extLst>
              <a:ext uri="{FF2B5EF4-FFF2-40B4-BE49-F238E27FC236}">
                <a16:creationId xmlns:a16="http://schemas.microsoft.com/office/drawing/2014/main" id="{6A5BD257-A223-4B79-BF3F-07C023204D6C}"/>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2:24</a:t>
            </a:r>
            <a:endParaRPr lang="en-ZA" sz="3200" dirty="0">
              <a:solidFill>
                <a:schemeClr val="bg1"/>
              </a:solidFill>
            </a:endParaRPr>
          </a:p>
        </p:txBody>
      </p:sp>
    </p:spTree>
    <p:extLst>
      <p:ext uri="{BB962C8B-B14F-4D97-AF65-F5344CB8AC3E}">
        <p14:creationId xmlns:p14="http://schemas.microsoft.com/office/powerpoint/2010/main" val="1937074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4CC241-A300-4F5F-B106-B29033963386}"/>
              </a:ext>
            </a:extLst>
          </p:cNvPr>
          <p:cNvPicPr>
            <a:picLocks noChangeAspect="1"/>
          </p:cNvPicPr>
          <p:nvPr/>
        </p:nvPicPr>
        <p:blipFill>
          <a:blip r:embed="rId2"/>
          <a:stretch>
            <a:fillRect/>
          </a:stretch>
        </p:blipFill>
        <p:spPr>
          <a:xfrm>
            <a:off x="-3978318" y="0"/>
            <a:ext cx="16170318" cy="6858000"/>
          </a:xfrm>
          <a:prstGeom prst="rect">
            <a:avLst/>
          </a:prstGeom>
        </p:spPr>
      </p:pic>
      <p:sp>
        <p:nvSpPr>
          <p:cNvPr id="3" name="TextBox 2">
            <a:extLst>
              <a:ext uri="{FF2B5EF4-FFF2-40B4-BE49-F238E27FC236}">
                <a16:creationId xmlns:a16="http://schemas.microsoft.com/office/drawing/2014/main" id="{0D5E006B-6D69-4ABA-9FDE-4C9C842A9E5F}"/>
              </a:ext>
            </a:extLst>
          </p:cNvPr>
          <p:cNvSpPr txBox="1"/>
          <p:nvPr/>
        </p:nvSpPr>
        <p:spPr>
          <a:xfrm>
            <a:off x="5607170" y="2935890"/>
            <a:ext cx="6584830" cy="2291718"/>
          </a:xfrm>
          <a:prstGeom prst="rect">
            <a:avLst/>
          </a:prstGeom>
          <a:noFill/>
        </p:spPr>
        <p:txBody>
          <a:bodyPr wrap="square" rtlCol="0">
            <a:noAutofit/>
          </a:bodyPr>
          <a:lstStyle/>
          <a:p>
            <a:pPr algn="l"/>
            <a:r>
              <a:rPr lang="en-ZA" sz="6000" b="0" i="0" u="none" strike="noStrike" baseline="0" dirty="0">
                <a:solidFill>
                  <a:schemeClr val="bg1"/>
                </a:solidFill>
                <a:latin typeface="TimesNewRomanPSMT"/>
              </a:rPr>
              <a:t>Spies and Rahab – </a:t>
            </a:r>
          </a:p>
          <a:p>
            <a:pPr algn="l"/>
            <a:r>
              <a:rPr lang="en-ZA" sz="6000" b="0" i="0" u="none" strike="noStrike" baseline="0" dirty="0">
                <a:solidFill>
                  <a:schemeClr val="bg1"/>
                </a:solidFill>
                <a:latin typeface="TimesNewRomanPSMT"/>
              </a:rPr>
              <a:t>Joshua 2:1-24</a:t>
            </a:r>
            <a:endParaRPr lang="en-ZA" b="0" i="0" u="none" strike="noStrike" baseline="0" dirty="0">
              <a:solidFill>
                <a:schemeClr val="bg1"/>
              </a:solidFill>
              <a:latin typeface="TimesNewRomanPSMT"/>
            </a:endParaRPr>
          </a:p>
        </p:txBody>
      </p:sp>
    </p:spTree>
    <p:extLst>
      <p:ext uri="{BB962C8B-B14F-4D97-AF65-F5344CB8AC3E}">
        <p14:creationId xmlns:p14="http://schemas.microsoft.com/office/powerpoint/2010/main" val="2366706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8" y="0"/>
            <a:ext cx="5155324" cy="5675585"/>
          </a:xfrm>
          <a:prstGeom prst="rect">
            <a:avLst/>
          </a:prstGeom>
          <a:noFill/>
        </p:spPr>
        <p:txBody>
          <a:bodyPr wrap="square" rtlCol="0">
            <a:noAutofit/>
          </a:bodyPr>
          <a:lstStyle/>
          <a:p>
            <a:r>
              <a:rPr lang="en-US" sz="3600" b="0" i="0" dirty="0">
                <a:solidFill>
                  <a:srgbClr val="121212"/>
                </a:solidFill>
                <a:effectLst/>
                <a:latin typeface="ArialMT"/>
              </a:rPr>
              <a:t>1Joshua… secretly sent two men… as spies, saying, “Go, view the land, including Jericho.” They went and came into the house of a prostitute whose name was Rahab, and slept there.</a:t>
            </a:r>
            <a:endParaRPr lang="en-ZA" dirty="0"/>
          </a:p>
        </p:txBody>
      </p:sp>
      <p:sp>
        <p:nvSpPr>
          <p:cNvPr id="2" name="TextBox 1">
            <a:extLst>
              <a:ext uri="{FF2B5EF4-FFF2-40B4-BE49-F238E27FC236}">
                <a16:creationId xmlns:a16="http://schemas.microsoft.com/office/drawing/2014/main" id="{F5FF6297-B5AA-3A5C-676C-03FA82BF4945}"/>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807423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58A902-F70E-455A-A033-747B56B661FB}"/>
              </a:ext>
            </a:extLst>
          </p:cNvPr>
          <p:cNvPicPr>
            <a:picLocks noChangeAspect="1"/>
          </p:cNvPicPr>
          <p:nvPr/>
        </p:nvPicPr>
        <p:blipFill>
          <a:blip r:embed="rId2"/>
          <a:stretch>
            <a:fillRect/>
          </a:stretch>
        </p:blipFill>
        <p:spPr>
          <a:xfrm>
            <a:off x="-3191138" y="0"/>
            <a:ext cx="15383138" cy="6858000"/>
          </a:xfrm>
          <a:prstGeom prst="rect">
            <a:avLst/>
          </a:prstGeom>
        </p:spPr>
      </p:pic>
      <p:sp>
        <p:nvSpPr>
          <p:cNvPr id="3" name="TextBox 2">
            <a:extLst>
              <a:ext uri="{FF2B5EF4-FFF2-40B4-BE49-F238E27FC236}">
                <a16:creationId xmlns:a16="http://schemas.microsoft.com/office/drawing/2014/main" id="{35CD0153-E11A-46F7-AEC7-79E1FBFAFE80}"/>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2:1</a:t>
            </a:r>
            <a:endParaRPr lang="en-ZA" sz="3200" dirty="0">
              <a:solidFill>
                <a:schemeClr val="bg1"/>
              </a:solidFill>
            </a:endParaRPr>
          </a:p>
        </p:txBody>
      </p:sp>
    </p:spTree>
    <p:extLst>
      <p:ext uri="{BB962C8B-B14F-4D97-AF65-F5344CB8AC3E}">
        <p14:creationId xmlns:p14="http://schemas.microsoft.com/office/powerpoint/2010/main" val="2263122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2The king of Jericho was told, “Behold, men of the children of Israel came in here tonight to spy out the land.”</a:t>
            </a:r>
            <a:endParaRPr lang="en-ZA" dirty="0"/>
          </a:p>
        </p:txBody>
      </p:sp>
      <p:sp>
        <p:nvSpPr>
          <p:cNvPr id="2" name="TextBox 1">
            <a:extLst>
              <a:ext uri="{FF2B5EF4-FFF2-40B4-BE49-F238E27FC236}">
                <a16:creationId xmlns:a16="http://schemas.microsoft.com/office/drawing/2014/main" id="{70341B54-F3EE-BED2-0EFB-46E0DD13162A}"/>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659422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55F00B-179A-4D0B-A471-0728083D3CF8}"/>
              </a:ext>
            </a:extLst>
          </p:cNvPr>
          <p:cNvPicPr>
            <a:picLocks noChangeAspect="1"/>
          </p:cNvPicPr>
          <p:nvPr/>
        </p:nvPicPr>
        <p:blipFill>
          <a:blip r:embed="rId2"/>
          <a:stretch>
            <a:fillRect/>
          </a:stretch>
        </p:blipFill>
        <p:spPr>
          <a:xfrm>
            <a:off x="0" y="0"/>
            <a:ext cx="15827901" cy="6858000"/>
          </a:xfrm>
          <a:prstGeom prst="rect">
            <a:avLst/>
          </a:prstGeom>
        </p:spPr>
      </p:pic>
      <p:sp>
        <p:nvSpPr>
          <p:cNvPr id="4" name="TextBox 3">
            <a:extLst>
              <a:ext uri="{FF2B5EF4-FFF2-40B4-BE49-F238E27FC236}">
                <a16:creationId xmlns:a16="http://schemas.microsoft.com/office/drawing/2014/main" id="{2E3E1482-6D7D-4739-A6D3-80CFAB40C159}"/>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2:2</a:t>
            </a:r>
            <a:endParaRPr lang="en-ZA" sz="3200" dirty="0">
              <a:solidFill>
                <a:schemeClr val="bg1"/>
              </a:solidFill>
            </a:endParaRPr>
          </a:p>
        </p:txBody>
      </p:sp>
    </p:spTree>
    <p:extLst>
      <p:ext uri="{BB962C8B-B14F-4D97-AF65-F5344CB8AC3E}">
        <p14:creationId xmlns:p14="http://schemas.microsoft.com/office/powerpoint/2010/main" val="403107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3Jericho’s king sent to Rahab, saying, “Bring out the men who have come to you, who have entered into your house; for they have come to spy out all the land.”</a:t>
            </a:r>
            <a:endParaRPr lang="en-ZA" dirty="0"/>
          </a:p>
        </p:txBody>
      </p:sp>
      <p:sp>
        <p:nvSpPr>
          <p:cNvPr id="2" name="TextBox 1">
            <a:extLst>
              <a:ext uri="{FF2B5EF4-FFF2-40B4-BE49-F238E27FC236}">
                <a16:creationId xmlns:a16="http://schemas.microsoft.com/office/drawing/2014/main" id="{ED793B5D-8D11-C057-7616-18A013DFE359}"/>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40337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920</TotalTime>
  <Words>729</Words>
  <Application>Microsoft Office PowerPoint</Application>
  <PresentationFormat>Widescreen</PresentationFormat>
  <Paragraphs>66</Paragraphs>
  <Slides>38</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ArialMT</vt:lpstr>
      <vt:lpstr>Calibri</vt:lpstr>
      <vt:lpstr>Calibri Light</vt:lpstr>
      <vt:lpstr>TimesNewRomanPSMT</vt:lpstr>
      <vt:lpstr>Office Theme</vt:lpstr>
      <vt:lpstr>12-2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Jessica Lloyd-Jones</cp:lastModifiedBy>
  <cp:revision>14</cp:revision>
  <dcterms:created xsi:type="dcterms:W3CDTF">2021-07-20T09:23:46Z</dcterms:created>
  <dcterms:modified xsi:type="dcterms:W3CDTF">2023-01-24T07:52:49Z</dcterms:modified>
</cp:coreProperties>
</file>