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315" r:id="rId2"/>
    <p:sldId id="340" r:id="rId3"/>
    <p:sldId id="289" r:id="rId4"/>
    <p:sldId id="318" r:id="rId5"/>
    <p:sldId id="302" r:id="rId6"/>
    <p:sldId id="321" r:id="rId7"/>
    <p:sldId id="303" r:id="rId8"/>
    <p:sldId id="322" r:id="rId9"/>
    <p:sldId id="304" r:id="rId10"/>
    <p:sldId id="323" r:id="rId11"/>
    <p:sldId id="307" r:id="rId12"/>
    <p:sldId id="326" r:id="rId13"/>
    <p:sldId id="290" r:id="rId14"/>
    <p:sldId id="327" r:id="rId15"/>
    <p:sldId id="295" r:id="rId16"/>
    <p:sldId id="329" r:id="rId17"/>
    <p:sldId id="291" r:id="rId18"/>
    <p:sldId id="330" r:id="rId19"/>
    <p:sldId id="297" r:id="rId20"/>
    <p:sldId id="333" r:id="rId21"/>
    <p:sldId id="308" r:id="rId22"/>
    <p:sldId id="334" r:id="rId23"/>
    <p:sldId id="309" r:id="rId24"/>
    <p:sldId id="335" r:id="rId25"/>
    <p:sldId id="311" r:id="rId26"/>
    <p:sldId id="336" r:id="rId27"/>
    <p:sldId id="312" r:id="rId28"/>
    <p:sldId id="337" r:id="rId29"/>
    <p:sldId id="313" r:id="rId30"/>
    <p:sldId id="338" r:id="rId31"/>
    <p:sldId id="314" r:id="rId32"/>
    <p:sldId id="339"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63" autoAdjust="0"/>
    <p:restoredTop sz="84825" autoAdjust="0"/>
  </p:normalViewPr>
  <p:slideViewPr>
    <p:cSldViewPr snapToGrid="0">
      <p:cViewPr varScale="1">
        <p:scale>
          <a:sx n="99" d="100"/>
          <a:sy n="99" d="100"/>
        </p:scale>
        <p:origin x="714"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6/11/relationships/changesInfo" Target="changesInfos/changesInfo1.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95B7957A-7C04-4EBB-88D2-04D5E850364B}"/>
    <pc:docChg chg="modSld">
      <pc:chgData name="Alfred Smith" userId="3c60a3631c0db8ad" providerId="LiveId" clId="{95B7957A-7C04-4EBB-88D2-04D5E850364B}" dt="2023-12-08T06:39:47.898" v="1" actId="20577"/>
      <pc:docMkLst>
        <pc:docMk/>
      </pc:docMkLst>
      <pc:sldChg chg="modSp mod">
        <pc:chgData name="Alfred Smith" userId="3c60a3631c0db8ad" providerId="LiveId" clId="{95B7957A-7C04-4EBB-88D2-04D5E850364B}" dt="2023-12-08T06:38:41.492" v="0" actId="20577"/>
        <pc:sldMkLst>
          <pc:docMk/>
          <pc:sldMk cId="3083548194" sldId="303"/>
        </pc:sldMkLst>
        <pc:spChg chg="mod">
          <ac:chgData name="Alfred Smith" userId="3c60a3631c0db8ad" providerId="LiveId" clId="{95B7957A-7C04-4EBB-88D2-04D5E850364B}" dt="2023-12-08T06:38:41.492" v="0" actId="20577"/>
          <ac:spMkLst>
            <pc:docMk/>
            <pc:sldMk cId="3083548194" sldId="303"/>
            <ac:spMk id="4" creationId="{9A13E2D8-2F59-44C1-B1D2-79C300C26DD4}"/>
          </ac:spMkLst>
        </pc:spChg>
      </pc:sldChg>
      <pc:sldChg chg="modSp mod">
        <pc:chgData name="Alfred Smith" userId="3c60a3631c0db8ad" providerId="LiveId" clId="{95B7957A-7C04-4EBB-88D2-04D5E850364B}" dt="2023-12-08T06:39:47.898" v="1" actId="20577"/>
        <pc:sldMkLst>
          <pc:docMk/>
          <pc:sldMk cId="1039679959" sldId="308"/>
        </pc:sldMkLst>
        <pc:spChg chg="mod">
          <ac:chgData name="Alfred Smith" userId="3c60a3631c0db8ad" providerId="LiveId" clId="{95B7957A-7C04-4EBB-88D2-04D5E850364B}" dt="2023-12-08T06:39:47.898" v="1" actId="20577"/>
          <ac:spMkLst>
            <pc:docMk/>
            <pc:sldMk cId="1039679959" sldId="308"/>
            <ac:spMk id="4" creationId="{9A13E2D8-2F59-44C1-B1D2-79C300C26DD4}"/>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2023/12/08</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checked</a:t>
            </a:r>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12701651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2023/12/08</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2023/12/08</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2023/12/08</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2023/12/08</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2023/12/08</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2023/12/08</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2023/12/08</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2023/12/08</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2023/12/08</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2023/12/08</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2023/12/08</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2023/12/08</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E098CE-F50F-47E7-A586-2595BCEE390E}"/>
              </a:ext>
            </a:extLst>
          </p:cNvPr>
          <p:cNvSpPr>
            <a:spLocks noGrp="1"/>
          </p:cNvSpPr>
          <p:nvPr>
            <p:ph type="title"/>
          </p:nvPr>
        </p:nvSpPr>
        <p:spPr/>
        <p:txBody>
          <a:bodyPr/>
          <a:lstStyle/>
          <a:p>
            <a:r>
              <a:rPr lang="en-IN" dirty="0"/>
              <a:t>12-4</a:t>
            </a:r>
          </a:p>
        </p:txBody>
      </p:sp>
      <p:sp>
        <p:nvSpPr>
          <p:cNvPr id="3" name="Content Placeholder 2">
            <a:extLst>
              <a:ext uri="{FF2B5EF4-FFF2-40B4-BE49-F238E27FC236}">
                <a16:creationId xmlns:a16="http://schemas.microsoft.com/office/drawing/2014/main" id="{A1B35F38-50D2-4324-9FCB-D940BABF46BD}"/>
              </a:ext>
            </a:extLst>
          </p:cNvPr>
          <p:cNvSpPr>
            <a:spLocks noGrp="1"/>
          </p:cNvSpPr>
          <p:nvPr>
            <p:ph idx="1"/>
          </p:nvPr>
        </p:nvSpPr>
        <p:spPr/>
        <p:txBody>
          <a:bodyPr/>
          <a:lstStyle/>
          <a:p>
            <a:r>
              <a:rPr lang="en-US" dirty="0"/>
              <a:t>This work is licensed under a Creative Commons Attribution-</a:t>
            </a:r>
            <a:r>
              <a:rPr lang="en-US" dirty="0" err="1"/>
              <a:t>ShareAlike</a:t>
            </a:r>
            <a:r>
              <a:rPr lang="en-US" dirty="0"/>
              <a:t> 4.0 International License.</a:t>
            </a:r>
          </a:p>
          <a:p>
            <a:r>
              <a:rPr lang="en-US" dirty="0"/>
              <a:t>Please add this statement to all the videos you create.</a:t>
            </a:r>
          </a:p>
          <a:p>
            <a:r>
              <a:rPr lang="en-US" dirty="0"/>
              <a:t>English Bible quotes are from the World English Bible US, which is in the public domain.</a:t>
            </a:r>
            <a:endParaRPr lang="en-IN" dirty="0"/>
          </a:p>
          <a:p>
            <a:endParaRPr lang="en-IN" dirty="0"/>
          </a:p>
        </p:txBody>
      </p:sp>
    </p:spTree>
    <p:extLst>
      <p:ext uri="{BB962C8B-B14F-4D97-AF65-F5344CB8AC3E}">
        <p14:creationId xmlns:p14="http://schemas.microsoft.com/office/powerpoint/2010/main" val="14675114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4F88937-574C-47AC-99FF-EC072F3795E8}"/>
              </a:ext>
            </a:extLst>
          </p:cNvPr>
          <p:cNvPicPr>
            <a:picLocks noChangeAspect="1"/>
          </p:cNvPicPr>
          <p:nvPr/>
        </p:nvPicPr>
        <p:blipFill>
          <a:blip r:embed="rId2"/>
          <a:stretch>
            <a:fillRect/>
          </a:stretch>
        </p:blipFill>
        <p:spPr>
          <a:xfrm>
            <a:off x="0" y="0"/>
            <a:ext cx="13939024" cy="6858000"/>
          </a:xfrm>
          <a:prstGeom prst="rect">
            <a:avLst/>
          </a:prstGeom>
        </p:spPr>
      </p:pic>
      <p:sp>
        <p:nvSpPr>
          <p:cNvPr id="5" name="TextBox 4">
            <a:extLst>
              <a:ext uri="{FF2B5EF4-FFF2-40B4-BE49-F238E27FC236}">
                <a16:creationId xmlns:a16="http://schemas.microsoft.com/office/drawing/2014/main" id="{F22F840A-A701-4FA7-91AF-C21B3D95BA75}"/>
              </a:ext>
            </a:extLst>
          </p:cNvPr>
          <p:cNvSpPr txBox="1"/>
          <p:nvPr/>
        </p:nvSpPr>
        <p:spPr>
          <a:xfrm>
            <a:off x="0" y="0"/>
            <a:ext cx="3116424" cy="584775"/>
          </a:xfrm>
          <a:prstGeom prst="rect">
            <a:avLst/>
          </a:prstGeom>
          <a:noFill/>
        </p:spPr>
        <p:txBody>
          <a:bodyPr wrap="square" rtlCol="0">
            <a:spAutoFit/>
          </a:bodyPr>
          <a:lstStyle/>
          <a:p>
            <a:r>
              <a:rPr lang="en-ZA" sz="3200" b="0" i="0" u="none" strike="noStrike" baseline="0" dirty="0">
                <a:solidFill>
                  <a:schemeClr val="bg1"/>
                </a:solidFill>
                <a:latin typeface="TimesNewRomanPSMT"/>
              </a:rPr>
              <a:t>Joshua </a:t>
            </a:r>
            <a:r>
              <a:rPr lang="en-US" sz="2000" b="1" cap="all" dirty="0">
                <a:solidFill>
                  <a:schemeClr val="bg1"/>
                </a:solidFill>
                <a:latin typeface="ArialMT"/>
              </a:rPr>
              <a:t>6:3</a:t>
            </a:r>
            <a:endParaRPr lang="en-ZA" sz="3200" dirty="0">
              <a:solidFill>
                <a:schemeClr val="bg1"/>
              </a:solidFill>
            </a:endParaRPr>
          </a:p>
        </p:txBody>
      </p:sp>
    </p:spTree>
    <p:extLst>
      <p:ext uri="{BB962C8B-B14F-4D97-AF65-F5344CB8AC3E}">
        <p14:creationId xmlns:p14="http://schemas.microsoft.com/office/powerpoint/2010/main" val="22148790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121212"/>
                </a:solidFill>
                <a:effectLst/>
                <a:latin typeface="ArialMT"/>
              </a:rPr>
              <a:t>6Joshua the son of Nun called the priests, and said to them, “Take up the ark of the covenant, and let seven priests bear seven trumpets of rams’ horns before Yahweh’s ark.”</a:t>
            </a:r>
            <a:endParaRPr lang="en-ZA" dirty="0"/>
          </a:p>
        </p:txBody>
      </p:sp>
      <p:sp>
        <p:nvSpPr>
          <p:cNvPr id="2" name="TextBox 1">
            <a:extLst>
              <a:ext uri="{FF2B5EF4-FFF2-40B4-BE49-F238E27FC236}">
                <a16:creationId xmlns:a16="http://schemas.microsoft.com/office/drawing/2014/main" id="{D4592224-1106-463D-A350-E300C2514525}"/>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2866129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ECC0A0C-9F9E-4B07-B649-1311A6FB9613}"/>
              </a:ext>
            </a:extLst>
          </p:cNvPr>
          <p:cNvPicPr>
            <a:picLocks noChangeAspect="1"/>
          </p:cNvPicPr>
          <p:nvPr/>
        </p:nvPicPr>
        <p:blipFill>
          <a:blip r:embed="rId2"/>
          <a:stretch>
            <a:fillRect/>
          </a:stretch>
        </p:blipFill>
        <p:spPr>
          <a:xfrm>
            <a:off x="-340386" y="1"/>
            <a:ext cx="12532386" cy="6858000"/>
          </a:xfrm>
          <a:prstGeom prst="rect">
            <a:avLst/>
          </a:prstGeom>
        </p:spPr>
      </p:pic>
      <p:sp>
        <p:nvSpPr>
          <p:cNvPr id="5" name="TextBox 4">
            <a:extLst>
              <a:ext uri="{FF2B5EF4-FFF2-40B4-BE49-F238E27FC236}">
                <a16:creationId xmlns:a16="http://schemas.microsoft.com/office/drawing/2014/main" id="{4C6BBCDB-0EAE-40F7-A9A9-BE93E9B33148}"/>
              </a:ext>
            </a:extLst>
          </p:cNvPr>
          <p:cNvSpPr txBox="1"/>
          <p:nvPr/>
        </p:nvSpPr>
        <p:spPr>
          <a:xfrm>
            <a:off x="0" y="0"/>
            <a:ext cx="3116424" cy="584775"/>
          </a:xfrm>
          <a:prstGeom prst="rect">
            <a:avLst/>
          </a:prstGeom>
          <a:noFill/>
        </p:spPr>
        <p:txBody>
          <a:bodyPr wrap="square" rtlCol="0">
            <a:spAutoFit/>
          </a:bodyPr>
          <a:lstStyle/>
          <a:p>
            <a:r>
              <a:rPr lang="en-ZA" sz="3200" b="0" i="0" u="none" strike="noStrike" baseline="0" dirty="0">
                <a:solidFill>
                  <a:schemeClr val="bg1"/>
                </a:solidFill>
                <a:latin typeface="TimesNewRomanPSMT"/>
              </a:rPr>
              <a:t>Joshua </a:t>
            </a:r>
            <a:r>
              <a:rPr lang="en-US" sz="2000" b="1" cap="all" dirty="0">
                <a:solidFill>
                  <a:schemeClr val="bg1"/>
                </a:solidFill>
                <a:latin typeface="ArialMT"/>
              </a:rPr>
              <a:t>6:6</a:t>
            </a:r>
            <a:endParaRPr lang="en-ZA" sz="3200" dirty="0">
              <a:solidFill>
                <a:schemeClr val="bg1"/>
              </a:solidFill>
            </a:endParaRPr>
          </a:p>
        </p:txBody>
      </p:sp>
    </p:spTree>
    <p:extLst>
      <p:ext uri="{BB962C8B-B14F-4D97-AF65-F5344CB8AC3E}">
        <p14:creationId xmlns:p14="http://schemas.microsoft.com/office/powerpoint/2010/main" val="20193644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121212"/>
                </a:solidFill>
                <a:effectLst/>
                <a:latin typeface="ArialMT"/>
              </a:rPr>
              <a:t>7They said to the people, “Advance! March around the city, …”</a:t>
            </a:r>
            <a:endParaRPr lang="en-ZA" dirty="0"/>
          </a:p>
        </p:txBody>
      </p:sp>
      <p:sp>
        <p:nvSpPr>
          <p:cNvPr id="2" name="TextBox 1">
            <a:extLst>
              <a:ext uri="{FF2B5EF4-FFF2-40B4-BE49-F238E27FC236}">
                <a16:creationId xmlns:a16="http://schemas.microsoft.com/office/drawing/2014/main" id="{B16EED2C-A262-B953-EA80-4ECEDE4EFD8D}"/>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2898996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032C4A2-5E3C-4C67-896C-BE3210EF09FF}"/>
              </a:ext>
            </a:extLst>
          </p:cNvPr>
          <p:cNvPicPr>
            <a:picLocks noChangeAspect="1"/>
          </p:cNvPicPr>
          <p:nvPr/>
        </p:nvPicPr>
        <p:blipFill>
          <a:blip r:embed="rId2"/>
          <a:stretch>
            <a:fillRect/>
          </a:stretch>
        </p:blipFill>
        <p:spPr>
          <a:xfrm>
            <a:off x="-1" y="-569625"/>
            <a:ext cx="13260363" cy="7427626"/>
          </a:xfrm>
          <a:prstGeom prst="rect">
            <a:avLst/>
          </a:prstGeom>
        </p:spPr>
      </p:pic>
      <p:sp>
        <p:nvSpPr>
          <p:cNvPr id="5" name="TextBox 4">
            <a:extLst>
              <a:ext uri="{FF2B5EF4-FFF2-40B4-BE49-F238E27FC236}">
                <a16:creationId xmlns:a16="http://schemas.microsoft.com/office/drawing/2014/main" id="{A077D6D0-2F16-4398-955D-FF523A2EB149}"/>
              </a:ext>
            </a:extLst>
          </p:cNvPr>
          <p:cNvSpPr txBox="1"/>
          <p:nvPr/>
        </p:nvSpPr>
        <p:spPr>
          <a:xfrm>
            <a:off x="0" y="0"/>
            <a:ext cx="3116424" cy="584775"/>
          </a:xfrm>
          <a:prstGeom prst="rect">
            <a:avLst/>
          </a:prstGeom>
          <a:noFill/>
        </p:spPr>
        <p:txBody>
          <a:bodyPr wrap="square" rtlCol="0">
            <a:spAutoFit/>
          </a:bodyPr>
          <a:lstStyle/>
          <a:p>
            <a:r>
              <a:rPr lang="en-ZA" sz="3200" b="0" i="0" u="none" strike="noStrike" baseline="0" dirty="0">
                <a:solidFill>
                  <a:schemeClr val="bg1"/>
                </a:solidFill>
                <a:latin typeface="TimesNewRomanPSMT"/>
              </a:rPr>
              <a:t>Joshua </a:t>
            </a:r>
            <a:r>
              <a:rPr lang="en-US" sz="2000" b="1" cap="all" dirty="0">
                <a:solidFill>
                  <a:schemeClr val="bg1"/>
                </a:solidFill>
                <a:latin typeface="ArialMT"/>
              </a:rPr>
              <a:t>6:7</a:t>
            </a:r>
            <a:endParaRPr lang="en-ZA" sz="3200" dirty="0">
              <a:solidFill>
                <a:schemeClr val="bg1"/>
              </a:solidFill>
            </a:endParaRPr>
          </a:p>
        </p:txBody>
      </p:sp>
    </p:spTree>
    <p:extLst>
      <p:ext uri="{BB962C8B-B14F-4D97-AF65-F5344CB8AC3E}">
        <p14:creationId xmlns:p14="http://schemas.microsoft.com/office/powerpoint/2010/main" val="15269232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226423" y="599090"/>
            <a:ext cx="5748708" cy="5675585"/>
          </a:xfrm>
          <a:prstGeom prst="rect">
            <a:avLst/>
          </a:prstGeom>
          <a:noFill/>
        </p:spPr>
        <p:txBody>
          <a:bodyPr wrap="square" rtlCol="0">
            <a:noAutofit/>
          </a:bodyPr>
          <a:lstStyle/>
          <a:p>
            <a:r>
              <a:rPr lang="en-US" sz="4000" b="0" i="0" dirty="0">
                <a:solidFill>
                  <a:srgbClr val="121212"/>
                </a:solidFill>
                <a:effectLst/>
                <a:latin typeface="ArialMT"/>
              </a:rPr>
              <a:t>10Joshua commanded the people, saying, “You shall not shout nor let your voice be heard, neither shall any word proceed out of your mouth until the day I tell you to shout. Then you shall shout.”</a:t>
            </a:r>
            <a:endParaRPr lang="en-ZA" dirty="0"/>
          </a:p>
        </p:txBody>
      </p:sp>
      <p:sp>
        <p:nvSpPr>
          <p:cNvPr id="2" name="TextBox 1">
            <a:extLst>
              <a:ext uri="{FF2B5EF4-FFF2-40B4-BE49-F238E27FC236}">
                <a16:creationId xmlns:a16="http://schemas.microsoft.com/office/drawing/2014/main" id="{8034D33B-EC4D-8439-F672-A5E3554AAC42}"/>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2566316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8BFA983-E6D0-46E6-93F0-FB0742D22124}"/>
              </a:ext>
            </a:extLst>
          </p:cNvPr>
          <p:cNvPicPr>
            <a:picLocks noChangeAspect="1"/>
          </p:cNvPicPr>
          <p:nvPr/>
        </p:nvPicPr>
        <p:blipFill>
          <a:blip r:embed="rId2"/>
          <a:stretch>
            <a:fillRect/>
          </a:stretch>
        </p:blipFill>
        <p:spPr>
          <a:xfrm>
            <a:off x="0" y="0"/>
            <a:ext cx="13119652" cy="6858000"/>
          </a:xfrm>
          <a:prstGeom prst="rect">
            <a:avLst/>
          </a:prstGeom>
        </p:spPr>
      </p:pic>
      <p:sp>
        <p:nvSpPr>
          <p:cNvPr id="5" name="TextBox 4">
            <a:extLst>
              <a:ext uri="{FF2B5EF4-FFF2-40B4-BE49-F238E27FC236}">
                <a16:creationId xmlns:a16="http://schemas.microsoft.com/office/drawing/2014/main" id="{8E7649C3-9FF0-4C47-A633-EBA4B47F4860}"/>
              </a:ext>
            </a:extLst>
          </p:cNvPr>
          <p:cNvSpPr txBox="1"/>
          <p:nvPr/>
        </p:nvSpPr>
        <p:spPr>
          <a:xfrm>
            <a:off x="0" y="0"/>
            <a:ext cx="3116424" cy="584775"/>
          </a:xfrm>
          <a:prstGeom prst="rect">
            <a:avLst/>
          </a:prstGeom>
          <a:noFill/>
        </p:spPr>
        <p:txBody>
          <a:bodyPr wrap="square" rtlCol="0">
            <a:spAutoFit/>
          </a:bodyPr>
          <a:lstStyle/>
          <a:p>
            <a:r>
              <a:rPr lang="en-ZA" sz="3200" b="0" i="0" u="none" strike="noStrike" baseline="0" dirty="0">
                <a:solidFill>
                  <a:schemeClr val="bg1"/>
                </a:solidFill>
                <a:latin typeface="TimesNewRomanPSMT"/>
              </a:rPr>
              <a:t>Joshua </a:t>
            </a:r>
            <a:r>
              <a:rPr lang="en-US" sz="2000" b="1" cap="all" dirty="0">
                <a:solidFill>
                  <a:schemeClr val="bg1"/>
                </a:solidFill>
                <a:latin typeface="ArialMT"/>
              </a:rPr>
              <a:t>6:10</a:t>
            </a:r>
            <a:endParaRPr lang="en-ZA" sz="3200" dirty="0">
              <a:solidFill>
                <a:schemeClr val="bg1"/>
              </a:solidFill>
            </a:endParaRPr>
          </a:p>
        </p:txBody>
      </p:sp>
    </p:spTree>
    <p:extLst>
      <p:ext uri="{BB962C8B-B14F-4D97-AF65-F5344CB8AC3E}">
        <p14:creationId xmlns:p14="http://schemas.microsoft.com/office/powerpoint/2010/main" val="30782815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121212"/>
                </a:solidFill>
                <a:effectLst/>
                <a:latin typeface="ArialMT"/>
              </a:rPr>
              <a:t>11So he caused Yahweh’s ark to go around the city, circling it once. Then they came into the camp, and stayed in the camp. </a:t>
            </a:r>
            <a:endParaRPr lang="en-ZA" dirty="0"/>
          </a:p>
        </p:txBody>
      </p:sp>
      <p:sp>
        <p:nvSpPr>
          <p:cNvPr id="2" name="TextBox 1">
            <a:extLst>
              <a:ext uri="{FF2B5EF4-FFF2-40B4-BE49-F238E27FC236}">
                <a16:creationId xmlns:a16="http://schemas.microsoft.com/office/drawing/2014/main" id="{23E81CC9-CB83-7546-D2E9-675808F71428}"/>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663640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273FAB6-00FC-4F89-8DEF-61CCD588BD7D}"/>
              </a:ext>
            </a:extLst>
          </p:cNvPr>
          <p:cNvPicPr>
            <a:picLocks noChangeAspect="1"/>
          </p:cNvPicPr>
          <p:nvPr/>
        </p:nvPicPr>
        <p:blipFill>
          <a:blip r:embed="rId2"/>
          <a:stretch>
            <a:fillRect/>
          </a:stretch>
        </p:blipFill>
        <p:spPr>
          <a:xfrm>
            <a:off x="0" y="0"/>
            <a:ext cx="13100012" cy="6858000"/>
          </a:xfrm>
          <a:prstGeom prst="rect">
            <a:avLst/>
          </a:prstGeom>
        </p:spPr>
      </p:pic>
      <p:sp>
        <p:nvSpPr>
          <p:cNvPr id="5" name="TextBox 4">
            <a:extLst>
              <a:ext uri="{FF2B5EF4-FFF2-40B4-BE49-F238E27FC236}">
                <a16:creationId xmlns:a16="http://schemas.microsoft.com/office/drawing/2014/main" id="{11987010-0FBC-443A-89FA-D9264556B5E7}"/>
              </a:ext>
            </a:extLst>
          </p:cNvPr>
          <p:cNvSpPr txBox="1"/>
          <p:nvPr/>
        </p:nvSpPr>
        <p:spPr>
          <a:xfrm>
            <a:off x="0" y="0"/>
            <a:ext cx="3116424" cy="584775"/>
          </a:xfrm>
          <a:prstGeom prst="rect">
            <a:avLst/>
          </a:prstGeom>
          <a:noFill/>
        </p:spPr>
        <p:txBody>
          <a:bodyPr wrap="square" rtlCol="0">
            <a:spAutoFit/>
          </a:bodyPr>
          <a:lstStyle/>
          <a:p>
            <a:r>
              <a:rPr lang="en-ZA" sz="3200" b="0" i="0" u="none" strike="noStrike" baseline="0" dirty="0">
                <a:solidFill>
                  <a:schemeClr val="bg1"/>
                </a:solidFill>
                <a:latin typeface="TimesNewRomanPSMT"/>
              </a:rPr>
              <a:t>Joshua </a:t>
            </a:r>
            <a:r>
              <a:rPr lang="en-US" sz="2000" b="1" cap="all" dirty="0">
                <a:solidFill>
                  <a:schemeClr val="bg1"/>
                </a:solidFill>
                <a:latin typeface="ArialMT"/>
              </a:rPr>
              <a:t>6:11</a:t>
            </a:r>
            <a:endParaRPr lang="en-ZA" sz="3200" dirty="0">
              <a:solidFill>
                <a:schemeClr val="bg1"/>
              </a:solidFill>
            </a:endParaRPr>
          </a:p>
        </p:txBody>
      </p:sp>
    </p:spTree>
    <p:extLst>
      <p:ext uri="{BB962C8B-B14F-4D97-AF65-F5344CB8AC3E}">
        <p14:creationId xmlns:p14="http://schemas.microsoft.com/office/powerpoint/2010/main" val="33497694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121212"/>
                </a:solidFill>
                <a:effectLst/>
                <a:latin typeface="ArialMT"/>
              </a:rPr>
              <a:t>14The second day they marched around the city once, and returned into the camp. They did this six days.</a:t>
            </a:r>
            <a:endParaRPr lang="en-ZA" dirty="0"/>
          </a:p>
        </p:txBody>
      </p:sp>
      <p:sp>
        <p:nvSpPr>
          <p:cNvPr id="2" name="TextBox 1">
            <a:extLst>
              <a:ext uri="{FF2B5EF4-FFF2-40B4-BE49-F238E27FC236}">
                <a16:creationId xmlns:a16="http://schemas.microsoft.com/office/drawing/2014/main" id="{6D2D4425-84E3-3C4A-9D64-69D753E861FC}"/>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3275854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1C96B01-EAF6-4ABA-ACE3-2E4F77DB6412}"/>
              </a:ext>
            </a:extLst>
          </p:cNvPr>
          <p:cNvPicPr>
            <a:picLocks noChangeAspect="1"/>
          </p:cNvPicPr>
          <p:nvPr/>
        </p:nvPicPr>
        <p:blipFill>
          <a:blip r:embed="rId2"/>
          <a:stretch>
            <a:fillRect/>
          </a:stretch>
        </p:blipFill>
        <p:spPr>
          <a:xfrm>
            <a:off x="0" y="-16468"/>
            <a:ext cx="12192000" cy="6874468"/>
          </a:xfrm>
          <a:prstGeom prst="rect">
            <a:avLst/>
          </a:prstGeom>
        </p:spPr>
      </p:pic>
      <p:sp>
        <p:nvSpPr>
          <p:cNvPr id="3" name="TextBox 2">
            <a:extLst>
              <a:ext uri="{FF2B5EF4-FFF2-40B4-BE49-F238E27FC236}">
                <a16:creationId xmlns:a16="http://schemas.microsoft.com/office/drawing/2014/main" id="{61C19BBA-7ED4-4112-9E5A-D9B76212B27D}"/>
              </a:ext>
            </a:extLst>
          </p:cNvPr>
          <p:cNvSpPr txBox="1"/>
          <p:nvPr/>
        </p:nvSpPr>
        <p:spPr>
          <a:xfrm>
            <a:off x="5110843" y="0"/>
            <a:ext cx="7081157" cy="5675586"/>
          </a:xfrm>
          <a:prstGeom prst="rect">
            <a:avLst/>
          </a:prstGeom>
          <a:noFill/>
        </p:spPr>
        <p:txBody>
          <a:bodyPr wrap="square" rtlCol="0">
            <a:noAutofit/>
          </a:bodyPr>
          <a:lstStyle/>
          <a:p>
            <a:pPr algn="l"/>
            <a:r>
              <a:rPr lang="en-ZA" sz="6000" b="0" i="0" u="none" strike="noStrike" baseline="0" dirty="0">
                <a:solidFill>
                  <a:schemeClr val="bg1"/>
                </a:solidFill>
                <a:latin typeface="TimesNewRomanPSMT"/>
              </a:rPr>
              <a:t>Capture of Jericho – Joshua 6:1-25</a:t>
            </a:r>
          </a:p>
        </p:txBody>
      </p:sp>
    </p:spTree>
    <p:extLst>
      <p:ext uri="{BB962C8B-B14F-4D97-AF65-F5344CB8AC3E}">
        <p14:creationId xmlns:p14="http://schemas.microsoft.com/office/powerpoint/2010/main" val="20428747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14CA54-FF57-4AF9-8138-9BA58617740A}"/>
              </a:ext>
            </a:extLst>
          </p:cNvPr>
          <p:cNvPicPr>
            <a:picLocks noChangeAspect="1"/>
          </p:cNvPicPr>
          <p:nvPr/>
        </p:nvPicPr>
        <p:blipFill>
          <a:blip r:embed="rId2"/>
          <a:stretch>
            <a:fillRect/>
          </a:stretch>
        </p:blipFill>
        <p:spPr>
          <a:xfrm>
            <a:off x="-1" y="1"/>
            <a:ext cx="12658299" cy="6858000"/>
          </a:xfrm>
          <a:prstGeom prst="rect">
            <a:avLst/>
          </a:prstGeom>
        </p:spPr>
      </p:pic>
      <p:sp>
        <p:nvSpPr>
          <p:cNvPr id="5" name="TextBox 4">
            <a:extLst>
              <a:ext uri="{FF2B5EF4-FFF2-40B4-BE49-F238E27FC236}">
                <a16:creationId xmlns:a16="http://schemas.microsoft.com/office/drawing/2014/main" id="{53C52C5E-21E0-438E-B00A-DDB9F44A42C7}"/>
              </a:ext>
            </a:extLst>
          </p:cNvPr>
          <p:cNvSpPr txBox="1"/>
          <p:nvPr/>
        </p:nvSpPr>
        <p:spPr>
          <a:xfrm>
            <a:off x="0" y="0"/>
            <a:ext cx="3116424" cy="584775"/>
          </a:xfrm>
          <a:prstGeom prst="rect">
            <a:avLst/>
          </a:prstGeom>
          <a:noFill/>
        </p:spPr>
        <p:txBody>
          <a:bodyPr wrap="square" rtlCol="0">
            <a:spAutoFit/>
          </a:bodyPr>
          <a:lstStyle/>
          <a:p>
            <a:r>
              <a:rPr lang="en-ZA" sz="3200" b="0" i="0" u="none" strike="noStrike" baseline="0" dirty="0">
                <a:solidFill>
                  <a:schemeClr val="bg1"/>
                </a:solidFill>
                <a:latin typeface="TimesNewRomanPSMT"/>
              </a:rPr>
              <a:t>Joshua </a:t>
            </a:r>
            <a:r>
              <a:rPr lang="en-US" sz="2000" b="1" cap="all" dirty="0">
                <a:solidFill>
                  <a:schemeClr val="bg1"/>
                </a:solidFill>
                <a:latin typeface="ArialMT"/>
              </a:rPr>
              <a:t>6:14</a:t>
            </a:r>
            <a:endParaRPr lang="en-ZA" sz="3200" dirty="0">
              <a:solidFill>
                <a:schemeClr val="bg1"/>
              </a:solidFill>
            </a:endParaRPr>
          </a:p>
        </p:txBody>
      </p:sp>
    </p:spTree>
    <p:extLst>
      <p:ext uri="{BB962C8B-B14F-4D97-AF65-F5344CB8AC3E}">
        <p14:creationId xmlns:p14="http://schemas.microsoft.com/office/powerpoint/2010/main" val="21485468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121212"/>
                </a:solidFill>
                <a:effectLst/>
                <a:latin typeface="ArialMT"/>
              </a:rPr>
              <a:t>15On the seventh day, they rose early at the dawning of the day, and marched around the city in the same way seven times. On this day only they marched around the city seven times. </a:t>
            </a:r>
            <a:endParaRPr lang="en-ZA" dirty="0"/>
          </a:p>
        </p:txBody>
      </p:sp>
      <p:sp>
        <p:nvSpPr>
          <p:cNvPr id="2" name="TextBox 1">
            <a:extLst>
              <a:ext uri="{FF2B5EF4-FFF2-40B4-BE49-F238E27FC236}">
                <a16:creationId xmlns:a16="http://schemas.microsoft.com/office/drawing/2014/main" id="{366046F9-1655-4955-5A18-6528478E4265}"/>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10396799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A627B22-DA44-47C3-83F8-CF33A4820295}"/>
              </a:ext>
            </a:extLst>
          </p:cNvPr>
          <p:cNvPicPr>
            <a:picLocks noChangeAspect="1"/>
          </p:cNvPicPr>
          <p:nvPr/>
        </p:nvPicPr>
        <p:blipFill>
          <a:blip r:embed="rId2"/>
          <a:stretch>
            <a:fillRect/>
          </a:stretch>
        </p:blipFill>
        <p:spPr>
          <a:xfrm>
            <a:off x="-3048000" y="0"/>
            <a:ext cx="15240000" cy="6858000"/>
          </a:xfrm>
          <a:prstGeom prst="rect">
            <a:avLst/>
          </a:prstGeom>
        </p:spPr>
      </p:pic>
      <p:sp>
        <p:nvSpPr>
          <p:cNvPr id="5" name="TextBox 4">
            <a:extLst>
              <a:ext uri="{FF2B5EF4-FFF2-40B4-BE49-F238E27FC236}">
                <a16:creationId xmlns:a16="http://schemas.microsoft.com/office/drawing/2014/main" id="{EA18B2B0-1730-498E-B657-6FE4857ED942}"/>
              </a:ext>
            </a:extLst>
          </p:cNvPr>
          <p:cNvSpPr txBox="1"/>
          <p:nvPr/>
        </p:nvSpPr>
        <p:spPr>
          <a:xfrm>
            <a:off x="0" y="0"/>
            <a:ext cx="3116424" cy="584775"/>
          </a:xfrm>
          <a:prstGeom prst="rect">
            <a:avLst/>
          </a:prstGeom>
          <a:noFill/>
        </p:spPr>
        <p:txBody>
          <a:bodyPr wrap="square" rtlCol="0">
            <a:spAutoFit/>
          </a:bodyPr>
          <a:lstStyle/>
          <a:p>
            <a:r>
              <a:rPr lang="en-ZA" sz="3200" b="0" i="0" u="none" strike="noStrike" baseline="0" dirty="0">
                <a:solidFill>
                  <a:schemeClr val="bg1"/>
                </a:solidFill>
                <a:latin typeface="TimesNewRomanPSMT"/>
              </a:rPr>
              <a:t>Joshua </a:t>
            </a:r>
            <a:r>
              <a:rPr lang="en-US" sz="2000" b="1" cap="all" dirty="0">
                <a:solidFill>
                  <a:schemeClr val="bg1"/>
                </a:solidFill>
                <a:latin typeface="ArialMT"/>
              </a:rPr>
              <a:t>6:15</a:t>
            </a:r>
            <a:endParaRPr lang="en-ZA" sz="3200" dirty="0">
              <a:solidFill>
                <a:schemeClr val="bg1"/>
              </a:solidFill>
            </a:endParaRPr>
          </a:p>
        </p:txBody>
      </p:sp>
    </p:spTree>
    <p:extLst>
      <p:ext uri="{BB962C8B-B14F-4D97-AF65-F5344CB8AC3E}">
        <p14:creationId xmlns:p14="http://schemas.microsoft.com/office/powerpoint/2010/main" val="10457924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121212"/>
                </a:solidFill>
                <a:effectLst/>
                <a:latin typeface="ArialMT"/>
              </a:rPr>
              <a:t>16At the seventh time, when the priests blew the trumpets, Joshua said to the people, “Shout, for Yahweh has given you the city! </a:t>
            </a:r>
            <a:endParaRPr lang="en-ZA" dirty="0"/>
          </a:p>
        </p:txBody>
      </p:sp>
      <p:sp>
        <p:nvSpPr>
          <p:cNvPr id="2" name="TextBox 1">
            <a:extLst>
              <a:ext uri="{FF2B5EF4-FFF2-40B4-BE49-F238E27FC236}">
                <a16:creationId xmlns:a16="http://schemas.microsoft.com/office/drawing/2014/main" id="{07D80D6A-9C43-B3C5-9504-16C81BC490CB}"/>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17470970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ACAEB15-6B7C-4898-987F-8D0DDAA2D5E5}"/>
              </a:ext>
            </a:extLst>
          </p:cNvPr>
          <p:cNvPicPr>
            <a:picLocks noChangeAspect="1"/>
          </p:cNvPicPr>
          <p:nvPr/>
        </p:nvPicPr>
        <p:blipFill>
          <a:blip r:embed="rId2"/>
          <a:stretch>
            <a:fillRect/>
          </a:stretch>
        </p:blipFill>
        <p:spPr>
          <a:xfrm>
            <a:off x="-964791" y="0"/>
            <a:ext cx="14121581" cy="6858000"/>
          </a:xfrm>
          <a:prstGeom prst="rect">
            <a:avLst/>
          </a:prstGeom>
        </p:spPr>
      </p:pic>
      <p:sp>
        <p:nvSpPr>
          <p:cNvPr id="5" name="TextBox 4">
            <a:extLst>
              <a:ext uri="{FF2B5EF4-FFF2-40B4-BE49-F238E27FC236}">
                <a16:creationId xmlns:a16="http://schemas.microsoft.com/office/drawing/2014/main" id="{3D406A13-82D6-4DE3-AF57-0BAB85FBB413}"/>
              </a:ext>
            </a:extLst>
          </p:cNvPr>
          <p:cNvSpPr txBox="1"/>
          <p:nvPr/>
        </p:nvSpPr>
        <p:spPr>
          <a:xfrm>
            <a:off x="0" y="0"/>
            <a:ext cx="3116424" cy="584775"/>
          </a:xfrm>
          <a:prstGeom prst="rect">
            <a:avLst/>
          </a:prstGeom>
          <a:noFill/>
        </p:spPr>
        <p:txBody>
          <a:bodyPr wrap="square" rtlCol="0">
            <a:spAutoFit/>
          </a:bodyPr>
          <a:lstStyle/>
          <a:p>
            <a:r>
              <a:rPr lang="en-ZA" sz="3200" b="0" i="0" u="none" strike="noStrike" baseline="0" dirty="0">
                <a:solidFill>
                  <a:schemeClr val="bg1"/>
                </a:solidFill>
                <a:latin typeface="TimesNewRomanPSMT"/>
              </a:rPr>
              <a:t>Joshua </a:t>
            </a:r>
            <a:r>
              <a:rPr lang="en-US" sz="2000" b="1" cap="all" dirty="0">
                <a:solidFill>
                  <a:schemeClr val="bg1"/>
                </a:solidFill>
                <a:latin typeface="ArialMT"/>
              </a:rPr>
              <a:t>6:16</a:t>
            </a:r>
            <a:endParaRPr lang="en-ZA" sz="3200" dirty="0">
              <a:solidFill>
                <a:schemeClr val="bg1"/>
              </a:solidFill>
            </a:endParaRPr>
          </a:p>
        </p:txBody>
      </p:sp>
    </p:spTree>
    <p:extLst>
      <p:ext uri="{BB962C8B-B14F-4D97-AF65-F5344CB8AC3E}">
        <p14:creationId xmlns:p14="http://schemas.microsoft.com/office/powerpoint/2010/main" val="27336383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226423" y="179614"/>
            <a:ext cx="5748708" cy="6462486"/>
          </a:xfrm>
          <a:prstGeom prst="rect">
            <a:avLst/>
          </a:prstGeom>
          <a:noFill/>
        </p:spPr>
        <p:txBody>
          <a:bodyPr wrap="square" rtlCol="0">
            <a:noAutofit/>
          </a:bodyPr>
          <a:lstStyle/>
          <a:p>
            <a:r>
              <a:rPr lang="en-US" sz="3600" b="0" i="0" dirty="0">
                <a:solidFill>
                  <a:srgbClr val="121212"/>
                </a:solidFill>
                <a:effectLst/>
                <a:latin typeface="ArialMT"/>
              </a:rPr>
              <a:t>20So the people shouted and the priests blew the trumpets. When the people heard the sound of the trumpet, the people shouted with a great shout, and the wall fell down flat, so that the people went up into the city, every man straight in front of him, and they took the city. </a:t>
            </a:r>
            <a:endParaRPr lang="en-ZA" sz="1600" dirty="0"/>
          </a:p>
        </p:txBody>
      </p:sp>
      <p:sp>
        <p:nvSpPr>
          <p:cNvPr id="3" name="TextBox 2">
            <a:extLst>
              <a:ext uri="{FF2B5EF4-FFF2-40B4-BE49-F238E27FC236}">
                <a16:creationId xmlns:a16="http://schemas.microsoft.com/office/drawing/2014/main" id="{EFE2A665-0AEA-BF51-42CE-95ADA7482D4E}"/>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9416399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26898AD-5BC9-45C9-B038-C19B3F16945B}"/>
              </a:ext>
            </a:extLst>
          </p:cNvPr>
          <p:cNvPicPr>
            <a:picLocks noChangeAspect="1"/>
          </p:cNvPicPr>
          <p:nvPr/>
        </p:nvPicPr>
        <p:blipFill>
          <a:blip r:embed="rId2"/>
          <a:stretch>
            <a:fillRect/>
          </a:stretch>
        </p:blipFill>
        <p:spPr>
          <a:xfrm>
            <a:off x="-219406" y="0"/>
            <a:ext cx="13520678" cy="6858000"/>
          </a:xfrm>
          <a:prstGeom prst="rect">
            <a:avLst/>
          </a:prstGeom>
        </p:spPr>
      </p:pic>
      <p:sp>
        <p:nvSpPr>
          <p:cNvPr id="5" name="TextBox 4">
            <a:extLst>
              <a:ext uri="{FF2B5EF4-FFF2-40B4-BE49-F238E27FC236}">
                <a16:creationId xmlns:a16="http://schemas.microsoft.com/office/drawing/2014/main" id="{8A469C8C-9BE4-426A-9B21-ECCE0CA76E23}"/>
              </a:ext>
            </a:extLst>
          </p:cNvPr>
          <p:cNvSpPr txBox="1"/>
          <p:nvPr/>
        </p:nvSpPr>
        <p:spPr>
          <a:xfrm>
            <a:off x="0" y="0"/>
            <a:ext cx="3116424" cy="584775"/>
          </a:xfrm>
          <a:prstGeom prst="rect">
            <a:avLst/>
          </a:prstGeom>
          <a:noFill/>
        </p:spPr>
        <p:txBody>
          <a:bodyPr wrap="square" rtlCol="0">
            <a:spAutoFit/>
          </a:bodyPr>
          <a:lstStyle/>
          <a:p>
            <a:r>
              <a:rPr lang="en-ZA" sz="3200" b="0" i="0" u="none" strike="noStrike" baseline="0" dirty="0">
                <a:solidFill>
                  <a:schemeClr val="bg1"/>
                </a:solidFill>
                <a:latin typeface="TimesNewRomanPSMT"/>
              </a:rPr>
              <a:t>Joshua </a:t>
            </a:r>
            <a:r>
              <a:rPr lang="en-US" sz="2000" b="1" cap="all" dirty="0">
                <a:solidFill>
                  <a:schemeClr val="bg1"/>
                </a:solidFill>
                <a:latin typeface="ArialMT"/>
              </a:rPr>
              <a:t>6:20</a:t>
            </a:r>
            <a:endParaRPr lang="en-ZA" sz="3200" dirty="0">
              <a:solidFill>
                <a:schemeClr val="bg1"/>
              </a:solidFill>
            </a:endParaRPr>
          </a:p>
        </p:txBody>
      </p:sp>
    </p:spTree>
    <p:extLst>
      <p:ext uri="{BB962C8B-B14F-4D97-AF65-F5344CB8AC3E}">
        <p14:creationId xmlns:p14="http://schemas.microsoft.com/office/powerpoint/2010/main" val="42577165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3600" b="0" i="0" dirty="0">
                <a:solidFill>
                  <a:srgbClr val="121212"/>
                </a:solidFill>
                <a:effectLst/>
                <a:latin typeface="ArialMT"/>
              </a:rPr>
              <a:t>21They utterly destroyed all that was in the city</a:t>
            </a:r>
            <a:r>
              <a:rPr lang="en-ZA" sz="3600" dirty="0">
                <a:solidFill>
                  <a:srgbClr val="121212"/>
                </a:solidFill>
                <a:latin typeface="Arial" panose="020B0604020202020204" pitchFamily="34" charset="0"/>
              </a:rPr>
              <a:t>. [They destroyed every living thing in it] </a:t>
            </a:r>
            <a:r>
              <a:rPr lang="en-US" sz="3600" dirty="0">
                <a:solidFill>
                  <a:srgbClr val="121212"/>
                </a:solidFill>
                <a:latin typeface="Arial" panose="020B0604020202020204" pitchFamily="34" charset="0"/>
              </a:rPr>
              <a:t>with the edge of the sword. </a:t>
            </a:r>
            <a:endParaRPr lang="en-ZA" dirty="0"/>
          </a:p>
        </p:txBody>
      </p:sp>
      <p:sp>
        <p:nvSpPr>
          <p:cNvPr id="2" name="TextBox 1">
            <a:extLst>
              <a:ext uri="{FF2B5EF4-FFF2-40B4-BE49-F238E27FC236}">
                <a16:creationId xmlns:a16="http://schemas.microsoft.com/office/drawing/2014/main" id="{E63971C3-782C-295A-50EE-9878FA62EF01}"/>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8418632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E631BEE-C322-451D-8C5B-EA503702974E}"/>
              </a:ext>
            </a:extLst>
          </p:cNvPr>
          <p:cNvPicPr>
            <a:picLocks noChangeAspect="1"/>
          </p:cNvPicPr>
          <p:nvPr/>
        </p:nvPicPr>
        <p:blipFill>
          <a:blip r:embed="rId2"/>
          <a:stretch>
            <a:fillRect/>
          </a:stretch>
        </p:blipFill>
        <p:spPr>
          <a:xfrm>
            <a:off x="0" y="-11373"/>
            <a:ext cx="12192000" cy="6869373"/>
          </a:xfrm>
          <a:prstGeom prst="rect">
            <a:avLst/>
          </a:prstGeom>
        </p:spPr>
      </p:pic>
      <p:sp>
        <p:nvSpPr>
          <p:cNvPr id="5" name="TextBox 4">
            <a:extLst>
              <a:ext uri="{FF2B5EF4-FFF2-40B4-BE49-F238E27FC236}">
                <a16:creationId xmlns:a16="http://schemas.microsoft.com/office/drawing/2014/main" id="{EA297CF3-EB17-4498-B89F-90B63D3034F7}"/>
              </a:ext>
            </a:extLst>
          </p:cNvPr>
          <p:cNvSpPr txBox="1"/>
          <p:nvPr/>
        </p:nvSpPr>
        <p:spPr>
          <a:xfrm>
            <a:off x="0" y="0"/>
            <a:ext cx="3116424" cy="584775"/>
          </a:xfrm>
          <a:prstGeom prst="rect">
            <a:avLst/>
          </a:prstGeom>
          <a:noFill/>
        </p:spPr>
        <p:txBody>
          <a:bodyPr wrap="square" rtlCol="0">
            <a:spAutoFit/>
          </a:bodyPr>
          <a:lstStyle/>
          <a:p>
            <a:r>
              <a:rPr lang="en-ZA" sz="3200" b="0" i="0" u="none" strike="noStrike" baseline="0" dirty="0">
                <a:solidFill>
                  <a:schemeClr val="bg1"/>
                </a:solidFill>
                <a:latin typeface="TimesNewRomanPSMT"/>
              </a:rPr>
              <a:t>Joshua </a:t>
            </a:r>
            <a:r>
              <a:rPr lang="en-US" sz="2000" b="1" cap="all" dirty="0">
                <a:solidFill>
                  <a:schemeClr val="bg1"/>
                </a:solidFill>
                <a:latin typeface="ArialMT"/>
              </a:rPr>
              <a:t>6:21</a:t>
            </a:r>
            <a:endParaRPr lang="en-ZA" sz="3200" dirty="0">
              <a:solidFill>
                <a:schemeClr val="bg1"/>
              </a:solidFill>
            </a:endParaRPr>
          </a:p>
        </p:txBody>
      </p:sp>
    </p:spTree>
    <p:extLst>
      <p:ext uri="{BB962C8B-B14F-4D97-AF65-F5344CB8AC3E}">
        <p14:creationId xmlns:p14="http://schemas.microsoft.com/office/powerpoint/2010/main" val="4607529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3600" b="0" i="0" dirty="0">
                <a:solidFill>
                  <a:srgbClr val="121212"/>
                </a:solidFill>
                <a:effectLst/>
                <a:latin typeface="ArialMT"/>
              </a:rPr>
              <a:t>22Joshua said to the two men who had spied out the land, “Go into the prostitute’s house, and bring the woman and all that she has out from there, as you swore to her.” </a:t>
            </a:r>
            <a:endParaRPr lang="en-ZA" dirty="0"/>
          </a:p>
        </p:txBody>
      </p:sp>
      <p:sp>
        <p:nvSpPr>
          <p:cNvPr id="2" name="TextBox 1">
            <a:extLst>
              <a:ext uri="{FF2B5EF4-FFF2-40B4-BE49-F238E27FC236}">
                <a16:creationId xmlns:a16="http://schemas.microsoft.com/office/drawing/2014/main" id="{CFA219A9-A021-C0D8-AD5B-6AB71E6F5122}"/>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5291149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6" y="599090"/>
            <a:ext cx="5155324" cy="5675585"/>
          </a:xfrm>
          <a:prstGeom prst="rect">
            <a:avLst/>
          </a:prstGeom>
          <a:noFill/>
        </p:spPr>
        <p:txBody>
          <a:bodyPr wrap="square" rtlCol="0">
            <a:noAutofit/>
          </a:bodyPr>
          <a:lstStyle/>
          <a:p>
            <a:pPr algn="l"/>
            <a:r>
              <a:rPr lang="en-ZA" sz="6000" b="0" i="0" u="none" strike="noStrike" baseline="0" dirty="0">
                <a:latin typeface="TimesNewRomanPSMT"/>
              </a:rPr>
              <a:t>Capture of Jericho – Joshua 6:1-25</a:t>
            </a:r>
          </a:p>
        </p:txBody>
      </p:sp>
      <p:sp>
        <p:nvSpPr>
          <p:cNvPr id="2" name="TextBox 1">
            <a:extLst>
              <a:ext uri="{FF2B5EF4-FFF2-40B4-BE49-F238E27FC236}">
                <a16:creationId xmlns:a16="http://schemas.microsoft.com/office/drawing/2014/main" id="{41155437-0FC1-5629-EFDE-7874C3F3AE0D}"/>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12066788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513928B-9728-4827-ACCD-AC8E2D568D56}"/>
              </a:ext>
            </a:extLst>
          </p:cNvPr>
          <p:cNvPicPr>
            <a:picLocks noChangeAspect="1"/>
          </p:cNvPicPr>
          <p:nvPr/>
        </p:nvPicPr>
        <p:blipFill>
          <a:blip r:embed="rId2"/>
          <a:stretch>
            <a:fillRect/>
          </a:stretch>
        </p:blipFill>
        <p:spPr>
          <a:xfrm>
            <a:off x="-1736103" y="0"/>
            <a:ext cx="13928103" cy="6858000"/>
          </a:xfrm>
          <a:prstGeom prst="rect">
            <a:avLst/>
          </a:prstGeom>
        </p:spPr>
      </p:pic>
      <p:sp>
        <p:nvSpPr>
          <p:cNvPr id="5" name="TextBox 4">
            <a:extLst>
              <a:ext uri="{FF2B5EF4-FFF2-40B4-BE49-F238E27FC236}">
                <a16:creationId xmlns:a16="http://schemas.microsoft.com/office/drawing/2014/main" id="{4689C2ED-F11A-4BA1-83AB-E8C3DDDA94DE}"/>
              </a:ext>
            </a:extLst>
          </p:cNvPr>
          <p:cNvSpPr txBox="1"/>
          <p:nvPr/>
        </p:nvSpPr>
        <p:spPr>
          <a:xfrm>
            <a:off x="0" y="0"/>
            <a:ext cx="3116424" cy="584775"/>
          </a:xfrm>
          <a:prstGeom prst="rect">
            <a:avLst/>
          </a:prstGeom>
          <a:noFill/>
        </p:spPr>
        <p:txBody>
          <a:bodyPr wrap="square" rtlCol="0">
            <a:spAutoFit/>
          </a:bodyPr>
          <a:lstStyle/>
          <a:p>
            <a:r>
              <a:rPr lang="en-ZA" sz="3200" b="0" i="0" u="none" strike="noStrike" baseline="0" dirty="0">
                <a:solidFill>
                  <a:schemeClr val="bg1"/>
                </a:solidFill>
                <a:latin typeface="TimesNewRomanPSMT"/>
              </a:rPr>
              <a:t>Joshua </a:t>
            </a:r>
            <a:r>
              <a:rPr lang="en-US" sz="2000" b="1" cap="all" dirty="0">
                <a:solidFill>
                  <a:schemeClr val="bg1"/>
                </a:solidFill>
                <a:latin typeface="ArialMT"/>
              </a:rPr>
              <a:t>6:22</a:t>
            </a:r>
            <a:endParaRPr lang="en-ZA" sz="3200" dirty="0">
              <a:solidFill>
                <a:schemeClr val="bg1"/>
              </a:solidFill>
            </a:endParaRPr>
          </a:p>
        </p:txBody>
      </p:sp>
    </p:spTree>
    <p:extLst>
      <p:ext uri="{BB962C8B-B14F-4D97-AF65-F5344CB8AC3E}">
        <p14:creationId xmlns:p14="http://schemas.microsoft.com/office/powerpoint/2010/main" val="14135599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3200" b="0" i="0" dirty="0">
                <a:solidFill>
                  <a:srgbClr val="121212"/>
                </a:solidFill>
                <a:effectLst/>
                <a:latin typeface="ArialMT"/>
              </a:rPr>
              <a:t>23The young men who were spies went in, and brought out Rahab with her father, her mother, her brothers, and all that she had…</a:t>
            </a:r>
            <a:endParaRPr lang="en-ZA" sz="3200" dirty="0">
              <a:solidFill>
                <a:srgbClr val="121212"/>
              </a:solidFill>
              <a:latin typeface="Arial" panose="020B0604020202020204" pitchFamily="34" charset="0"/>
            </a:endParaRPr>
          </a:p>
        </p:txBody>
      </p:sp>
      <p:sp>
        <p:nvSpPr>
          <p:cNvPr id="2" name="TextBox 1">
            <a:extLst>
              <a:ext uri="{FF2B5EF4-FFF2-40B4-BE49-F238E27FC236}">
                <a16:creationId xmlns:a16="http://schemas.microsoft.com/office/drawing/2014/main" id="{A5721C55-1771-DFA3-08AB-1DDC2432810E}"/>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21382294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9620B17-DBFB-49C4-8E66-309DA490809F}"/>
              </a:ext>
            </a:extLst>
          </p:cNvPr>
          <p:cNvPicPr>
            <a:picLocks noChangeAspect="1"/>
          </p:cNvPicPr>
          <p:nvPr/>
        </p:nvPicPr>
        <p:blipFill>
          <a:blip r:embed="rId2"/>
          <a:stretch>
            <a:fillRect/>
          </a:stretch>
        </p:blipFill>
        <p:spPr>
          <a:xfrm>
            <a:off x="0" y="-391297"/>
            <a:ext cx="12192000" cy="7249297"/>
          </a:xfrm>
          <a:prstGeom prst="rect">
            <a:avLst/>
          </a:prstGeom>
        </p:spPr>
      </p:pic>
      <p:sp>
        <p:nvSpPr>
          <p:cNvPr id="5" name="TextBox 4">
            <a:extLst>
              <a:ext uri="{FF2B5EF4-FFF2-40B4-BE49-F238E27FC236}">
                <a16:creationId xmlns:a16="http://schemas.microsoft.com/office/drawing/2014/main" id="{5D114459-DCAB-4EAA-BFBE-19320015635A}"/>
              </a:ext>
            </a:extLst>
          </p:cNvPr>
          <p:cNvSpPr txBox="1"/>
          <p:nvPr/>
        </p:nvSpPr>
        <p:spPr>
          <a:xfrm>
            <a:off x="0" y="0"/>
            <a:ext cx="3116424" cy="584775"/>
          </a:xfrm>
          <a:prstGeom prst="rect">
            <a:avLst/>
          </a:prstGeom>
          <a:noFill/>
        </p:spPr>
        <p:txBody>
          <a:bodyPr wrap="square" rtlCol="0">
            <a:spAutoFit/>
          </a:bodyPr>
          <a:lstStyle/>
          <a:p>
            <a:r>
              <a:rPr lang="en-ZA" sz="3200" b="0" i="0" u="none" strike="noStrike" baseline="0" dirty="0">
                <a:solidFill>
                  <a:schemeClr val="bg1"/>
                </a:solidFill>
                <a:latin typeface="TimesNewRomanPSMT"/>
              </a:rPr>
              <a:t>Joshua </a:t>
            </a:r>
            <a:r>
              <a:rPr lang="en-US" sz="2000" b="1" cap="all" dirty="0">
                <a:solidFill>
                  <a:schemeClr val="bg1"/>
                </a:solidFill>
                <a:latin typeface="ArialMT"/>
              </a:rPr>
              <a:t>6:23</a:t>
            </a:r>
            <a:endParaRPr lang="en-ZA" sz="3200" dirty="0">
              <a:solidFill>
                <a:schemeClr val="bg1"/>
              </a:solidFill>
            </a:endParaRPr>
          </a:p>
        </p:txBody>
      </p:sp>
    </p:spTree>
    <p:extLst>
      <p:ext uri="{BB962C8B-B14F-4D97-AF65-F5344CB8AC3E}">
        <p14:creationId xmlns:p14="http://schemas.microsoft.com/office/powerpoint/2010/main" val="24446466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1C96B01-EAF6-4ABA-ACE3-2E4F77DB6412}"/>
              </a:ext>
            </a:extLst>
          </p:cNvPr>
          <p:cNvPicPr>
            <a:picLocks noChangeAspect="1"/>
          </p:cNvPicPr>
          <p:nvPr/>
        </p:nvPicPr>
        <p:blipFill>
          <a:blip r:embed="rId2"/>
          <a:stretch>
            <a:fillRect/>
          </a:stretch>
        </p:blipFill>
        <p:spPr>
          <a:xfrm>
            <a:off x="0" y="-16468"/>
            <a:ext cx="12192000" cy="6874468"/>
          </a:xfrm>
          <a:prstGeom prst="rect">
            <a:avLst/>
          </a:prstGeom>
        </p:spPr>
      </p:pic>
      <p:sp>
        <p:nvSpPr>
          <p:cNvPr id="3" name="TextBox 2">
            <a:extLst>
              <a:ext uri="{FF2B5EF4-FFF2-40B4-BE49-F238E27FC236}">
                <a16:creationId xmlns:a16="http://schemas.microsoft.com/office/drawing/2014/main" id="{61C19BBA-7ED4-4112-9E5A-D9B76212B27D}"/>
              </a:ext>
            </a:extLst>
          </p:cNvPr>
          <p:cNvSpPr txBox="1"/>
          <p:nvPr/>
        </p:nvSpPr>
        <p:spPr>
          <a:xfrm>
            <a:off x="5110843" y="0"/>
            <a:ext cx="7081157" cy="5675586"/>
          </a:xfrm>
          <a:prstGeom prst="rect">
            <a:avLst/>
          </a:prstGeom>
          <a:noFill/>
        </p:spPr>
        <p:txBody>
          <a:bodyPr wrap="square" rtlCol="0">
            <a:noAutofit/>
          </a:bodyPr>
          <a:lstStyle/>
          <a:p>
            <a:pPr algn="l"/>
            <a:r>
              <a:rPr lang="en-ZA" sz="6000" b="0" i="0" u="none" strike="noStrike" baseline="0" dirty="0">
                <a:solidFill>
                  <a:schemeClr val="bg1"/>
                </a:solidFill>
                <a:latin typeface="TimesNewRomanPSMT"/>
              </a:rPr>
              <a:t>Capture of Jericho – Joshua 6:1-25</a:t>
            </a:r>
          </a:p>
        </p:txBody>
      </p:sp>
    </p:spTree>
    <p:extLst>
      <p:ext uri="{BB962C8B-B14F-4D97-AF65-F5344CB8AC3E}">
        <p14:creationId xmlns:p14="http://schemas.microsoft.com/office/powerpoint/2010/main" val="29871233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121212"/>
                </a:solidFill>
                <a:effectLst/>
                <a:latin typeface="ArialMT"/>
              </a:rPr>
              <a:t>1Now Jericho was tightly shut up because of the children of Israel. No one went out, and no one came in. </a:t>
            </a:r>
            <a:endParaRPr lang="en-ZA" dirty="0"/>
          </a:p>
        </p:txBody>
      </p:sp>
      <p:sp>
        <p:nvSpPr>
          <p:cNvPr id="2" name="TextBox 1">
            <a:extLst>
              <a:ext uri="{FF2B5EF4-FFF2-40B4-BE49-F238E27FC236}">
                <a16:creationId xmlns:a16="http://schemas.microsoft.com/office/drawing/2014/main" id="{A783998C-F75E-D8F6-65D6-F269D671DDC3}"/>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1393075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6750162-EF41-4419-B586-72C6CADDD76A}"/>
              </a:ext>
            </a:extLst>
          </p:cNvPr>
          <p:cNvPicPr>
            <a:picLocks noChangeAspect="1"/>
          </p:cNvPicPr>
          <p:nvPr/>
        </p:nvPicPr>
        <p:blipFill>
          <a:blip r:embed="rId2"/>
          <a:stretch>
            <a:fillRect/>
          </a:stretch>
        </p:blipFill>
        <p:spPr>
          <a:xfrm>
            <a:off x="-830036" y="0"/>
            <a:ext cx="13022036" cy="6858000"/>
          </a:xfrm>
          <a:prstGeom prst="rect">
            <a:avLst/>
          </a:prstGeom>
        </p:spPr>
      </p:pic>
      <p:sp>
        <p:nvSpPr>
          <p:cNvPr id="4" name="TextBox 3">
            <a:extLst>
              <a:ext uri="{FF2B5EF4-FFF2-40B4-BE49-F238E27FC236}">
                <a16:creationId xmlns:a16="http://schemas.microsoft.com/office/drawing/2014/main" id="{23A89830-ECCD-453E-AB6C-805144B3531E}"/>
              </a:ext>
            </a:extLst>
          </p:cNvPr>
          <p:cNvSpPr txBox="1"/>
          <p:nvPr/>
        </p:nvSpPr>
        <p:spPr>
          <a:xfrm>
            <a:off x="0" y="0"/>
            <a:ext cx="3116424" cy="584775"/>
          </a:xfrm>
          <a:prstGeom prst="rect">
            <a:avLst/>
          </a:prstGeom>
          <a:noFill/>
        </p:spPr>
        <p:txBody>
          <a:bodyPr wrap="square" rtlCol="0">
            <a:spAutoFit/>
          </a:bodyPr>
          <a:lstStyle/>
          <a:p>
            <a:r>
              <a:rPr lang="en-ZA" sz="3200" b="0" i="0" u="none" strike="noStrike" baseline="0" dirty="0">
                <a:solidFill>
                  <a:schemeClr val="bg1"/>
                </a:solidFill>
                <a:latin typeface="TimesNewRomanPSMT"/>
              </a:rPr>
              <a:t>Joshua </a:t>
            </a:r>
            <a:r>
              <a:rPr lang="en-US" sz="2000" b="1" cap="all" dirty="0">
                <a:solidFill>
                  <a:schemeClr val="bg1"/>
                </a:solidFill>
                <a:latin typeface="ArialMT"/>
              </a:rPr>
              <a:t>6:1</a:t>
            </a:r>
            <a:endParaRPr lang="en-ZA" sz="3200" dirty="0">
              <a:solidFill>
                <a:schemeClr val="bg1"/>
              </a:solidFill>
            </a:endParaRPr>
          </a:p>
        </p:txBody>
      </p:sp>
    </p:spTree>
    <p:extLst>
      <p:ext uri="{BB962C8B-B14F-4D97-AF65-F5344CB8AC3E}">
        <p14:creationId xmlns:p14="http://schemas.microsoft.com/office/powerpoint/2010/main" val="29691253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121212"/>
                </a:solidFill>
                <a:effectLst/>
                <a:latin typeface="ArialMT"/>
              </a:rPr>
              <a:t>2Yahweh said to Joshua, “Behold, I have given Jericho into your hand, with its king and the mighty men of valor. </a:t>
            </a:r>
            <a:endParaRPr lang="en-ZA" dirty="0"/>
          </a:p>
        </p:txBody>
      </p:sp>
      <p:sp>
        <p:nvSpPr>
          <p:cNvPr id="2" name="TextBox 1">
            <a:extLst>
              <a:ext uri="{FF2B5EF4-FFF2-40B4-BE49-F238E27FC236}">
                <a16:creationId xmlns:a16="http://schemas.microsoft.com/office/drawing/2014/main" id="{A2386D67-808E-564F-5FCD-08FA554769BF}"/>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0835481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F681237-5F70-4132-A92F-6D201EA88AF9}"/>
              </a:ext>
            </a:extLst>
          </p:cNvPr>
          <p:cNvPicPr>
            <a:picLocks noChangeAspect="1"/>
          </p:cNvPicPr>
          <p:nvPr/>
        </p:nvPicPr>
        <p:blipFill>
          <a:blip r:embed="rId2"/>
          <a:stretch>
            <a:fillRect/>
          </a:stretch>
        </p:blipFill>
        <p:spPr>
          <a:xfrm>
            <a:off x="-368495" y="0"/>
            <a:ext cx="15318685" cy="6858000"/>
          </a:xfrm>
          <a:prstGeom prst="rect">
            <a:avLst/>
          </a:prstGeom>
        </p:spPr>
      </p:pic>
      <p:sp>
        <p:nvSpPr>
          <p:cNvPr id="5" name="TextBox 4">
            <a:extLst>
              <a:ext uri="{FF2B5EF4-FFF2-40B4-BE49-F238E27FC236}">
                <a16:creationId xmlns:a16="http://schemas.microsoft.com/office/drawing/2014/main" id="{F269B2E8-9D90-44E4-98BB-C3B529ACF07A}"/>
              </a:ext>
            </a:extLst>
          </p:cNvPr>
          <p:cNvSpPr txBox="1"/>
          <p:nvPr/>
        </p:nvSpPr>
        <p:spPr>
          <a:xfrm>
            <a:off x="0" y="0"/>
            <a:ext cx="3116424" cy="584775"/>
          </a:xfrm>
          <a:prstGeom prst="rect">
            <a:avLst/>
          </a:prstGeom>
          <a:noFill/>
        </p:spPr>
        <p:txBody>
          <a:bodyPr wrap="square" rtlCol="0">
            <a:spAutoFit/>
          </a:bodyPr>
          <a:lstStyle/>
          <a:p>
            <a:r>
              <a:rPr lang="en-ZA" sz="3200" b="0" i="0" u="none" strike="noStrike" baseline="0" dirty="0">
                <a:solidFill>
                  <a:schemeClr val="bg1"/>
                </a:solidFill>
                <a:latin typeface="TimesNewRomanPSMT"/>
              </a:rPr>
              <a:t>Joshua </a:t>
            </a:r>
            <a:r>
              <a:rPr lang="en-US" sz="2000" b="1" cap="all" dirty="0">
                <a:solidFill>
                  <a:schemeClr val="bg1"/>
                </a:solidFill>
                <a:latin typeface="ArialMT"/>
              </a:rPr>
              <a:t>6:2</a:t>
            </a:r>
            <a:endParaRPr lang="en-ZA" sz="3200" dirty="0">
              <a:solidFill>
                <a:schemeClr val="bg1"/>
              </a:solidFill>
            </a:endParaRPr>
          </a:p>
        </p:txBody>
      </p:sp>
    </p:spTree>
    <p:extLst>
      <p:ext uri="{BB962C8B-B14F-4D97-AF65-F5344CB8AC3E}">
        <p14:creationId xmlns:p14="http://schemas.microsoft.com/office/powerpoint/2010/main" val="27930022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121212"/>
                </a:solidFill>
                <a:effectLst/>
                <a:latin typeface="ArialMT"/>
              </a:rPr>
              <a:t>3All of your men of war shall march around the city, going around the city once. You shall do this six days. </a:t>
            </a:r>
            <a:endParaRPr lang="en-ZA" dirty="0"/>
          </a:p>
        </p:txBody>
      </p:sp>
      <p:sp>
        <p:nvSpPr>
          <p:cNvPr id="2" name="TextBox 1">
            <a:extLst>
              <a:ext uri="{FF2B5EF4-FFF2-40B4-BE49-F238E27FC236}">
                <a16:creationId xmlns:a16="http://schemas.microsoft.com/office/drawing/2014/main" id="{D08DDDEF-7CD6-90E6-D39B-1F146BC267BF}"/>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415697983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211</TotalTime>
  <Words>548</Words>
  <Application>Microsoft Office PowerPoint</Application>
  <PresentationFormat>Widescreen</PresentationFormat>
  <Paragraphs>52</Paragraphs>
  <Slides>32</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32</vt:i4>
      </vt:variant>
    </vt:vector>
  </HeadingPairs>
  <TitlesOfParts>
    <vt:vector size="38" baseType="lpstr">
      <vt:lpstr>Arial</vt:lpstr>
      <vt:lpstr>ArialMT</vt:lpstr>
      <vt:lpstr>Calibri</vt:lpstr>
      <vt:lpstr>Calibri Light</vt:lpstr>
      <vt:lpstr>TimesNewRomanPSMT</vt:lpstr>
      <vt:lpstr>Office Theme</vt:lpstr>
      <vt:lpstr>12-4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14</cp:revision>
  <dcterms:created xsi:type="dcterms:W3CDTF">2021-07-20T09:23:46Z</dcterms:created>
  <dcterms:modified xsi:type="dcterms:W3CDTF">2023-12-08T06:39:56Z</dcterms:modified>
</cp:coreProperties>
</file>