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1" r:id="rId2"/>
    <p:sldId id="334" r:id="rId3"/>
    <p:sldId id="289" r:id="rId4"/>
    <p:sldId id="313" r:id="rId5"/>
    <p:sldId id="332" r:id="rId6"/>
    <p:sldId id="315" r:id="rId7"/>
    <p:sldId id="303" r:id="rId8"/>
    <p:sldId id="314" r:id="rId9"/>
    <p:sldId id="304" r:id="rId10"/>
    <p:sldId id="316" r:id="rId11"/>
    <p:sldId id="305" r:id="rId12"/>
    <p:sldId id="317" r:id="rId13"/>
    <p:sldId id="307" r:id="rId14"/>
    <p:sldId id="319" r:id="rId15"/>
    <p:sldId id="290" r:id="rId16"/>
    <p:sldId id="320" r:id="rId17"/>
    <p:sldId id="292" r:id="rId18"/>
    <p:sldId id="321" r:id="rId19"/>
    <p:sldId id="300" r:id="rId20"/>
    <p:sldId id="333" r:id="rId21"/>
    <p:sldId id="294" r:id="rId22"/>
    <p:sldId id="322" r:id="rId23"/>
    <p:sldId id="295" r:id="rId24"/>
    <p:sldId id="323" r:id="rId25"/>
    <p:sldId id="297" r:id="rId26"/>
    <p:sldId id="325" r:id="rId27"/>
    <p:sldId id="298" r:id="rId28"/>
    <p:sldId id="326" r:id="rId29"/>
    <p:sldId id="308" r:id="rId30"/>
    <p:sldId id="327" r:id="rId31"/>
    <p:sldId id="309" r:id="rId32"/>
    <p:sldId id="328" r:id="rId33"/>
    <p:sldId id="310" r:id="rId34"/>
    <p:sldId id="330" r:id="rId35"/>
    <p:sldId id="301" r:id="rId36"/>
    <p:sldId id="33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34" autoAdjust="0"/>
    <p:restoredTop sz="81128" autoAdjust="0"/>
  </p:normalViewPr>
  <p:slideViewPr>
    <p:cSldViewPr snapToGrid="0">
      <p:cViewPr>
        <p:scale>
          <a:sx n="50" d="100"/>
          <a:sy n="50" d="100"/>
        </p:scale>
        <p:origin x="930"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checked</a:t>
            </a:r>
          </a:p>
          <a:p>
            <a:endParaRPr lang="en-IN"/>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116108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7F2C-C7EC-4E38-B92B-3573BAA61F33}"/>
              </a:ext>
            </a:extLst>
          </p:cNvPr>
          <p:cNvSpPr>
            <a:spLocks noGrp="1"/>
          </p:cNvSpPr>
          <p:nvPr>
            <p:ph type="title"/>
          </p:nvPr>
        </p:nvSpPr>
        <p:spPr/>
        <p:txBody>
          <a:bodyPr/>
          <a:lstStyle/>
          <a:p>
            <a:r>
              <a:rPr lang="en-IN" dirty="0"/>
              <a:t>12-5</a:t>
            </a:r>
          </a:p>
        </p:txBody>
      </p:sp>
      <p:sp>
        <p:nvSpPr>
          <p:cNvPr id="3" name="Content Placeholder 2">
            <a:extLst>
              <a:ext uri="{FF2B5EF4-FFF2-40B4-BE49-F238E27FC236}">
                <a16:creationId xmlns:a16="http://schemas.microsoft.com/office/drawing/2014/main" id="{9EFE48A6-CD63-41F9-A722-C2AF0081D6A8}"/>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p:txBody>
      </p:sp>
    </p:spTree>
    <p:extLst>
      <p:ext uri="{BB962C8B-B14F-4D97-AF65-F5344CB8AC3E}">
        <p14:creationId xmlns:p14="http://schemas.microsoft.com/office/powerpoint/2010/main" val="1808728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0C148-4CB1-4D59-9E5D-D92E57E7541C}"/>
              </a:ext>
            </a:extLst>
          </p:cNvPr>
          <p:cNvPicPr>
            <a:picLocks noChangeAspect="1"/>
          </p:cNvPicPr>
          <p:nvPr/>
        </p:nvPicPr>
        <p:blipFill>
          <a:blip r:embed="rId2"/>
          <a:stretch>
            <a:fillRect/>
          </a:stretch>
        </p:blipFill>
        <p:spPr>
          <a:xfrm>
            <a:off x="-1" y="0"/>
            <a:ext cx="12707471" cy="6858000"/>
          </a:xfrm>
          <a:prstGeom prst="rect">
            <a:avLst/>
          </a:prstGeom>
        </p:spPr>
      </p:pic>
      <p:sp>
        <p:nvSpPr>
          <p:cNvPr id="4" name="TextBox 3">
            <a:extLst>
              <a:ext uri="{FF2B5EF4-FFF2-40B4-BE49-F238E27FC236}">
                <a16:creationId xmlns:a16="http://schemas.microsoft.com/office/drawing/2014/main" id="{21AFA927-D330-4EDC-8687-1E96AECB03F5}"/>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7:5</a:t>
            </a:r>
            <a:endParaRPr lang="en-ZA" sz="3200" dirty="0">
              <a:solidFill>
                <a:schemeClr val="bg1"/>
              </a:solidFill>
            </a:endParaRPr>
          </a:p>
        </p:txBody>
      </p:sp>
    </p:spTree>
    <p:extLst>
      <p:ext uri="{BB962C8B-B14F-4D97-AF65-F5344CB8AC3E}">
        <p14:creationId xmlns:p14="http://schemas.microsoft.com/office/powerpoint/2010/main" val="1185953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6Joshua tore his clothes, and fell to the earth on his face before Yahweh’s ark until the evening, he and the elders of Israel; and they put dust on their heads. </a:t>
            </a:r>
            <a:endParaRPr lang="en-ZA" dirty="0"/>
          </a:p>
        </p:txBody>
      </p:sp>
      <p:sp>
        <p:nvSpPr>
          <p:cNvPr id="2" name="TextBox 1">
            <a:extLst>
              <a:ext uri="{FF2B5EF4-FFF2-40B4-BE49-F238E27FC236}">
                <a16:creationId xmlns:a16="http://schemas.microsoft.com/office/drawing/2014/main" id="{03A2E002-7D72-8509-0851-276EFB88695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3532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471B18-0535-4687-902D-E54E88F42567}"/>
              </a:ext>
            </a:extLst>
          </p:cNvPr>
          <p:cNvPicPr>
            <a:picLocks noChangeAspect="1"/>
          </p:cNvPicPr>
          <p:nvPr/>
        </p:nvPicPr>
        <p:blipFill>
          <a:blip r:embed="rId2"/>
          <a:stretch>
            <a:fillRect/>
          </a:stretch>
        </p:blipFill>
        <p:spPr>
          <a:xfrm>
            <a:off x="0" y="0"/>
            <a:ext cx="14014174" cy="6858000"/>
          </a:xfrm>
          <a:prstGeom prst="rect">
            <a:avLst/>
          </a:prstGeom>
        </p:spPr>
      </p:pic>
      <p:sp>
        <p:nvSpPr>
          <p:cNvPr id="4" name="TextBox 3">
            <a:extLst>
              <a:ext uri="{FF2B5EF4-FFF2-40B4-BE49-F238E27FC236}">
                <a16:creationId xmlns:a16="http://schemas.microsoft.com/office/drawing/2014/main" id="{777FF761-6BCE-4A04-AF35-30BD18D5B6C3}"/>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7:6</a:t>
            </a:r>
            <a:endParaRPr lang="en-ZA" sz="3200" dirty="0">
              <a:solidFill>
                <a:schemeClr val="bg1"/>
              </a:solidFill>
            </a:endParaRPr>
          </a:p>
        </p:txBody>
      </p:sp>
    </p:spTree>
    <p:extLst>
      <p:ext uri="{BB962C8B-B14F-4D97-AF65-F5344CB8AC3E}">
        <p14:creationId xmlns:p14="http://schemas.microsoft.com/office/powerpoint/2010/main" val="3609782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10Yahweh said to Joshua, “Get up! Why have you fallen on your face like that? </a:t>
            </a:r>
            <a:endParaRPr lang="en-ZA" dirty="0"/>
          </a:p>
        </p:txBody>
      </p:sp>
      <p:sp>
        <p:nvSpPr>
          <p:cNvPr id="2" name="TextBox 1">
            <a:extLst>
              <a:ext uri="{FF2B5EF4-FFF2-40B4-BE49-F238E27FC236}">
                <a16:creationId xmlns:a16="http://schemas.microsoft.com/office/drawing/2014/main" id="{4F0643C6-C83F-60CE-0F24-7FE59B0A6AAF}"/>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6612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15B134-98F6-447F-A6A8-2AA53645E806}"/>
              </a:ext>
            </a:extLst>
          </p:cNvPr>
          <p:cNvPicPr>
            <a:picLocks noChangeAspect="1"/>
          </p:cNvPicPr>
          <p:nvPr/>
        </p:nvPicPr>
        <p:blipFill>
          <a:blip r:embed="rId2"/>
          <a:stretch>
            <a:fillRect/>
          </a:stretch>
        </p:blipFill>
        <p:spPr>
          <a:xfrm>
            <a:off x="-117232" y="0"/>
            <a:ext cx="13381463" cy="6858000"/>
          </a:xfrm>
          <a:prstGeom prst="rect">
            <a:avLst/>
          </a:prstGeom>
        </p:spPr>
      </p:pic>
      <p:sp>
        <p:nvSpPr>
          <p:cNvPr id="4" name="TextBox 3">
            <a:extLst>
              <a:ext uri="{FF2B5EF4-FFF2-40B4-BE49-F238E27FC236}">
                <a16:creationId xmlns:a16="http://schemas.microsoft.com/office/drawing/2014/main" id="{77E25AB0-DFB3-487A-87AF-BC20663A734F}"/>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7:10</a:t>
            </a:r>
            <a:endParaRPr lang="en-ZA" sz="3200" dirty="0">
              <a:solidFill>
                <a:schemeClr val="bg1"/>
              </a:solidFill>
            </a:endParaRPr>
          </a:p>
        </p:txBody>
      </p:sp>
    </p:spTree>
    <p:extLst>
      <p:ext uri="{BB962C8B-B14F-4D97-AF65-F5344CB8AC3E}">
        <p14:creationId xmlns:p14="http://schemas.microsoft.com/office/powerpoint/2010/main" val="1576243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2800" b="0" i="0" dirty="0">
                <a:solidFill>
                  <a:srgbClr val="121212"/>
                </a:solidFill>
                <a:effectLst/>
                <a:latin typeface="ArialMT"/>
              </a:rPr>
              <a:t> 11Israel has sinned. Yes, they have even transgressed my covenant which I commanded them. Yes, they have even taken some of the devoted things, and have also stolen, and also deceived…</a:t>
            </a:r>
            <a:endParaRPr lang="en-ZA" dirty="0"/>
          </a:p>
        </p:txBody>
      </p:sp>
      <p:sp>
        <p:nvSpPr>
          <p:cNvPr id="2" name="TextBox 1">
            <a:extLst>
              <a:ext uri="{FF2B5EF4-FFF2-40B4-BE49-F238E27FC236}">
                <a16:creationId xmlns:a16="http://schemas.microsoft.com/office/drawing/2014/main" id="{B174556C-B70B-DAB2-34FD-30AB5D652D9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89899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61EB1-4B8F-4B2C-9FCB-6ACFFF5179D4}"/>
              </a:ext>
            </a:extLst>
          </p:cNvPr>
          <p:cNvPicPr>
            <a:picLocks noChangeAspect="1"/>
          </p:cNvPicPr>
          <p:nvPr/>
        </p:nvPicPr>
        <p:blipFill>
          <a:blip r:embed="rId2"/>
          <a:stretch>
            <a:fillRect/>
          </a:stretch>
        </p:blipFill>
        <p:spPr>
          <a:xfrm>
            <a:off x="-1" y="0"/>
            <a:ext cx="12605657" cy="6858000"/>
          </a:xfrm>
          <a:prstGeom prst="rect">
            <a:avLst/>
          </a:prstGeom>
        </p:spPr>
      </p:pic>
      <p:sp>
        <p:nvSpPr>
          <p:cNvPr id="4" name="TextBox 3">
            <a:extLst>
              <a:ext uri="{FF2B5EF4-FFF2-40B4-BE49-F238E27FC236}">
                <a16:creationId xmlns:a16="http://schemas.microsoft.com/office/drawing/2014/main" id="{49361691-6B55-4242-9590-00773E2B7B09}"/>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7:11</a:t>
            </a:r>
            <a:endParaRPr lang="en-ZA" sz="3200" dirty="0">
              <a:solidFill>
                <a:schemeClr val="bg1"/>
              </a:solidFill>
            </a:endParaRPr>
          </a:p>
        </p:txBody>
      </p:sp>
    </p:spTree>
    <p:extLst>
      <p:ext uri="{BB962C8B-B14F-4D97-AF65-F5344CB8AC3E}">
        <p14:creationId xmlns:p14="http://schemas.microsoft.com/office/powerpoint/2010/main" val="1554246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2800" dirty="0">
                <a:solidFill>
                  <a:srgbClr val="777A7B"/>
                </a:solidFill>
                <a:latin typeface="Arial" panose="020B0604020202020204" pitchFamily="34" charset="0"/>
              </a:rPr>
              <a:t>13</a:t>
            </a:r>
            <a:r>
              <a:rPr lang="en-ZA" sz="2800" dirty="0">
                <a:solidFill>
                  <a:srgbClr val="121212"/>
                </a:solidFill>
                <a:latin typeface="Arial" panose="020B0604020202020204" pitchFamily="34" charset="0"/>
              </a:rPr>
              <a:t> …</a:t>
            </a:r>
            <a:r>
              <a:rPr lang="en-US" sz="2800" b="0" i="0" dirty="0">
                <a:solidFill>
                  <a:srgbClr val="121212"/>
                </a:solidFill>
                <a:effectLst/>
                <a:latin typeface="ArialMT"/>
              </a:rPr>
              <a:t> You cannot stand before your enemies until you take away the devoted thing from among you.” </a:t>
            </a:r>
            <a:endParaRPr lang="en-ZA" dirty="0"/>
          </a:p>
        </p:txBody>
      </p:sp>
      <p:sp>
        <p:nvSpPr>
          <p:cNvPr id="2" name="TextBox 1">
            <a:extLst>
              <a:ext uri="{FF2B5EF4-FFF2-40B4-BE49-F238E27FC236}">
                <a16:creationId xmlns:a16="http://schemas.microsoft.com/office/drawing/2014/main" id="{4E546C7F-DE1C-5C72-B290-120557BF9E9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768309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808ABC-0564-4BE3-8918-40F7F67BD4EC}"/>
              </a:ext>
            </a:extLst>
          </p:cNvPr>
          <p:cNvPicPr>
            <a:picLocks noChangeAspect="1"/>
          </p:cNvPicPr>
          <p:nvPr/>
        </p:nvPicPr>
        <p:blipFill>
          <a:blip r:embed="rId2"/>
          <a:stretch>
            <a:fillRect/>
          </a:stretch>
        </p:blipFill>
        <p:spPr>
          <a:xfrm>
            <a:off x="0" y="-152400"/>
            <a:ext cx="12192000" cy="7010400"/>
          </a:xfrm>
          <a:prstGeom prst="rect">
            <a:avLst/>
          </a:prstGeom>
        </p:spPr>
      </p:pic>
      <p:sp>
        <p:nvSpPr>
          <p:cNvPr id="4" name="TextBox 3">
            <a:extLst>
              <a:ext uri="{FF2B5EF4-FFF2-40B4-BE49-F238E27FC236}">
                <a16:creationId xmlns:a16="http://schemas.microsoft.com/office/drawing/2014/main" id="{D1A2A703-63CF-49A5-9A24-AC8CA4463193}"/>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7:13</a:t>
            </a:r>
            <a:endParaRPr lang="en-ZA" sz="3200" dirty="0">
              <a:solidFill>
                <a:schemeClr val="bg1"/>
              </a:solidFill>
            </a:endParaRPr>
          </a:p>
        </p:txBody>
      </p:sp>
    </p:spTree>
    <p:extLst>
      <p:ext uri="{BB962C8B-B14F-4D97-AF65-F5344CB8AC3E}">
        <p14:creationId xmlns:p14="http://schemas.microsoft.com/office/powerpoint/2010/main" val="551169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1But the children of Israel committed a trespass in the devoted things; for </a:t>
            </a:r>
            <a:r>
              <a:rPr lang="en-US" sz="3200" b="0" i="0" dirty="0" err="1">
                <a:solidFill>
                  <a:srgbClr val="121212"/>
                </a:solidFill>
                <a:effectLst/>
                <a:latin typeface="ArialMT"/>
              </a:rPr>
              <a:t>Achan</a:t>
            </a:r>
            <a:r>
              <a:rPr lang="en-US" sz="3200" dirty="0">
                <a:solidFill>
                  <a:srgbClr val="121212"/>
                </a:solidFill>
                <a:latin typeface="ArialMT"/>
              </a:rPr>
              <a:t> …</a:t>
            </a:r>
            <a:r>
              <a:rPr lang="en-US" sz="3200" b="0" i="0" dirty="0">
                <a:solidFill>
                  <a:srgbClr val="121212"/>
                </a:solidFill>
                <a:effectLst/>
                <a:latin typeface="ArialMT"/>
              </a:rPr>
              <a:t> took some of the devoted things. Therefore Yahweh’s anger burned against the children of Israel.</a:t>
            </a:r>
            <a:endParaRPr lang="en-ZA" dirty="0"/>
          </a:p>
        </p:txBody>
      </p:sp>
      <p:sp>
        <p:nvSpPr>
          <p:cNvPr id="2" name="TextBox 1">
            <a:extLst>
              <a:ext uri="{FF2B5EF4-FFF2-40B4-BE49-F238E27FC236}">
                <a16:creationId xmlns:a16="http://schemas.microsoft.com/office/drawing/2014/main" id="{95DB51F2-F335-9894-9E74-1D91F7FDDF2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59422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D00780-E9AF-4202-A727-5C5AEF47887F}"/>
              </a:ext>
            </a:extLst>
          </p:cNvPr>
          <p:cNvPicPr>
            <a:picLocks noChangeAspect="1"/>
          </p:cNvPicPr>
          <p:nvPr/>
        </p:nvPicPr>
        <p:blipFill>
          <a:blip r:embed="rId2"/>
          <a:stretch>
            <a:fillRect/>
          </a:stretch>
        </p:blipFill>
        <p:spPr>
          <a:xfrm>
            <a:off x="-212677" y="0"/>
            <a:ext cx="13692673" cy="6858000"/>
          </a:xfrm>
          <a:prstGeom prst="rect">
            <a:avLst/>
          </a:prstGeom>
        </p:spPr>
      </p:pic>
      <p:sp>
        <p:nvSpPr>
          <p:cNvPr id="3" name="TextBox 2">
            <a:extLst>
              <a:ext uri="{FF2B5EF4-FFF2-40B4-BE49-F238E27FC236}">
                <a16:creationId xmlns:a16="http://schemas.microsoft.com/office/drawing/2014/main" id="{4C9FAC7B-EB58-4F7A-B2A8-6B67F18863BD}"/>
              </a:ext>
            </a:extLst>
          </p:cNvPr>
          <p:cNvSpPr txBox="1"/>
          <p:nvPr/>
        </p:nvSpPr>
        <p:spPr>
          <a:xfrm>
            <a:off x="0" y="234462"/>
            <a:ext cx="5748708" cy="5675586"/>
          </a:xfrm>
          <a:prstGeom prst="rect">
            <a:avLst/>
          </a:prstGeom>
          <a:noFill/>
        </p:spPr>
        <p:txBody>
          <a:bodyPr wrap="square" rtlCol="0">
            <a:noAutofit/>
          </a:bodyPr>
          <a:lstStyle/>
          <a:p>
            <a:pPr algn="l"/>
            <a:r>
              <a:rPr lang="en-ZA" sz="6000" b="0" i="0" u="none" strike="noStrike" baseline="0" dirty="0" err="1">
                <a:solidFill>
                  <a:schemeClr val="bg1"/>
                </a:solidFill>
                <a:latin typeface="TimesNewRomanPSMT"/>
              </a:rPr>
              <a:t>Achan’s</a:t>
            </a:r>
            <a:r>
              <a:rPr lang="en-ZA" sz="6000" b="0" i="0" u="none" strike="noStrike" baseline="0" dirty="0">
                <a:solidFill>
                  <a:schemeClr val="bg1"/>
                </a:solidFill>
                <a:latin typeface="TimesNewRomanPSMT"/>
              </a:rPr>
              <a:t> </a:t>
            </a:r>
            <a:r>
              <a:rPr lang="en-ZA" sz="6000" dirty="0">
                <a:solidFill>
                  <a:schemeClr val="bg1"/>
                </a:solidFill>
                <a:latin typeface="TimesNewRomanPSMT"/>
              </a:rPr>
              <a:t>s</a:t>
            </a:r>
            <a:r>
              <a:rPr lang="en-ZA" sz="6000" b="0" i="0" u="none" strike="noStrike" baseline="0" dirty="0">
                <a:solidFill>
                  <a:schemeClr val="bg1"/>
                </a:solidFill>
                <a:latin typeface="TimesNewRomanPSMT"/>
              </a:rPr>
              <a:t>in Joshua 7:1-26</a:t>
            </a:r>
            <a:endParaRPr lang="en-ZA" b="0" i="0" u="none" strike="noStrike" baseline="0" dirty="0">
              <a:solidFill>
                <a:schemeClr val="bg1"/>
              </a:solidFill>
              <a:latin typeface="TimesNewRomanPSMT"/>
            </a:endParaRPr>
          </a:p>
        </p:txBody>
      </p:sp>
    </p:spTree>
    <p:extLst>
      <p:ext uri="{BB962C8B-B14F-4D97-AF65-F5344CB8AC3E}">
        <p14:creationId xmlns:p14="http://schemas.microsoft.com/office/powerpoint/2010/main" val="2987774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61EB1-4B8F-4B2C-9FCB-6ACFFF5179D4}"/>
              </a:ext>
            </a:extLst>
          </p:cNvPr>
          <p:cNvPicPr>
            <a:picLocks noChangeAspect="1"/>
          </p:cNvPicPr>
          <p:nvPr/>
        </p:nvPicPr>
        <p:blipFill>
          <a:blip r:embed="rId2"/>
          <a:stretch>
            <a:fillRect/>
          </a:stretch>
        </p:blipFill>
        <p:spPr>
          <a:xfrm>
            <a:off x="-1" y="0"/>
            <a:ext cx="12605657" cy="6858000"/>
          </a:xfrm>
          <a:prstGeom prst="rect">
            <a:avLst/>
          </a:prstGeom>
        </p:spPr>
      </p:pic>
      <p:sp>
        <p:nvSpPr>
          <p:cNvPr id="4" name="TextBox 3">
            <a:extLst>
              <a:ext uri="{FF2B5EF4-FFF2-40B4-BE49-F238E27FC236}">
                <a16:creationId xmlns:a16="http://schemas.microsoft.com/office/drawing/2014/main" id="{32F591E0-C31C-455E-B7E2-F8F2407813E9}"/>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7:1</a:t>
            </a:r>
            <a:endParaRPr lang="en-ZA" sz="3200" dirty="0">
              <a:solidFill>
                <a:schemeClr val="bg1"/>
              </a:solidFill>
            </a:endParaRPr>
          </a:p>
        </p:txBody>
      </p:sp>
    </p:spTree>
    <p:extLst>
      <p:ext uri="{BB962C8B-B14F-4D97-AF65-F5344CB8AC3E}">
        <p14:creationId xmlns:p14="http://schemas.microsoft.com/office/powerpoint/2010/main" val="1574995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16So Joshua rose up early in the morning and brought Israel near by their tribes. The tribe of Judah was selected.</a:t>
            </a:r>
            <a:endParaRPr lang="en-ZA" dirty="0"/>
          </a:p>
        </p:txBody>
      </p:sp>
      <p:sp>
        <p:nvSpPr>
          <p:cNvPr id="2" name="TextBox 1">
            <a:extLst>
              <a:ext uri="{FF2B5EF4-FFF2-40B4-BE49-F238E27FC236}">
                <a16:creationId xmlns:a16="http://schemas.microsoft.com/office/drawing/2014/main" id="{7E8ECF37-60E2-59E4-FF41-80F086AFD51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92805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ED43B1-1DB6-4255-91C6-A219097B3300}"/>
              </a:ext>
            </a:extLst>
          </p:cNvPr>
          <p:cNvPicPr>
            <a:picLocks noChangeAspect="1"/>
          </p:cNvPicPr>
          <p:nvPr/>
        </p:nvPicPr>
        <p:blipFill>
          <a:blip r:embed="rId2"/>
          <a:stretch>
            <a:fillRect/>
          </a:stretch>
        </p:blipFill>
        <p:spPr>
          <a:xfrm>
            <a:off x="0" y="-390000"/>
            <a:ext cx="12192000" cy="7248000"/>
          </a:xfrm>
          <a:prstGeom prst="rect">
            <a:avLst/>
          </a:prstGeom>
        </p:spPr>
      </p:pic>
      <p:sp>
        <p:nvSpPr>
          <p:cNvPr id="4" name="TextBox 3">
            <a:extLst>
              <a:ext uri="{FF2B5EF4-FFF2-40B4-BE49-F238E27FC236}">
                <a16:creationId xmlns:a16="http://schemas.microsoft.com/office/drawing/2014/main" id="{F9F3A383-66CD-4CF3-8907-AA926ADAD9BA}"/>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7:16</a:t>
            </a:r>
            <a:endParaRPr lang="en-ZA" sz="3200" dirty="0">
              <a:solidFill>
                <a:schemeClr val="bg1"/>
              </a:solidFill>
            </a:endParaRPr>
          </a:p>
        </p:txBody>
      </p:sp>
    </p:spTree>
    <p:extLst>
      <p:ext uri="{BB962C8B-B14F-4D97-AF65-F5344CB8AC3E}">
        <p14:creationId xmlns:p14="http://schemas.microsoft.com/office/powerpoint/2010/main" val="2838991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26423" y="599090"/>
            <a:ext cx="5748708" cy="5675586"/>
          </a:xfrm>
          <a:prstGeom prst="rect">
            <a:avLst/>
          </a:prstGeom>
          <a:noFill/>
        </p:spPr>
        <p:txBody>
          <a:bodyPr wrap="square" rtlCol="0">
            <a:noAutofit/>
          </a:bodyPr>
          <a:lstStyle/>
          <a:p>
            <a:r>
              <a:rPr lang="en-US" sz="4000" b="0" i="0" dirty="0">
                <a:solidFill>
                  <a:srgbClr val="121212"/>
                </a:solidFill>
                <a:effectLst/>
                <a:latin typeface="ArialMT"/>
              </a:rPr>
              <a:t>17…he selected the family of the </a:t>
            </a:r>
            <a:r>
              <a:rPr lang="en-US" sz="4000" b="0" i="0" dirty="0" err="1">
                <a:solidFill>
                  <a:srgbClr val="121212"/>
                </a:solidFill>
                <a:effectLst/>
                <a:latin typeface="ArialMT"/>
              </a:rPr>
              <a:t>Zerahites</a:t>
            </a:r>
            <a:r>
              <a:rPr lang="en-US" sz="4000" b="0" i="0" dirty="0">
                <a:solidFill>
                  <a:srgbClr val="121212"/>
                </a:solidFill>
                <a:effectLst/>
                <a:latin typeface="ArialMT"/>
              </a:rPr>
              <a:t>. [From the </a:t>
            </a:r>
            <a:r>
              <a:rPr lang="en-US" sz="4000" b="0" i="0" dirty="0" err="1">
                <a:solidFill>
                  <a:srgbClr val="121212"/>
                </a:solidFill>
                <a:effectLst/>
                <a:latin typeface="ArialMT"/>
              </a:rPr>
              <a:t>Zeharites</a:t>
            </a:r>
            <a:r>
              <a:rPr lang="en-US" sz="4000" b="0" i="0" dirty="0">
                <a:solidFill>
                  <a:srgbClr val="121212"/>
                </a:solidFill>
                <a:effectLst/>
                <a:latin typeface="ArialMT"/>
              </a:rPr>
              <a:t> the household of] </a:t>
            </a:r>
            <a:r>
              <a:rPr lang="en-US" sz="4000" b="0" i="0" dirty="0" err="1">
                <a:solidFill>
                  <a:srgbClr val="121212"/>
                </a:solidFill>
                <a:effectLst/>
                <a:latin typeface="ArialMT"/>
              </a:rPr>
              <a:t>Zabdi</a:t>
            </a:r>
            <a:r>
              <a:rPr lang="en-US" sz="4000" b="0" i="0" dirty="0">
                <a:solidFill>
                  <a:srgbClr val="121212"/>
                </a:solidFill>
                <a:effectLst/>
                <a:latin typeface="ArialMT"/>
              </a:rPr>
              <a:t> was selected… [From this household] </a:t>
            </a:r>
            <a:r>
              <a:rPr lang="en-US" sz="4000" b="0" i="0" dirty="0" err="1">
                <a:solidFill>
                  <a:srgbClr val="121212"/>
                </a:solidFill>
                <a:effectLst/>
                <a:latin typeface="ArialMT"/>
              </a:rPr>
              <a:t>Achan</a:t>
            </a:r>
            <a:r>
              <a:rPr lang="en-US" sz="4000" b="0" i="0" dirty="0">
                <a:solidFill>
                  <a:srgbClr val="121212"/>
                </a:solidFill>
                <a:effectLst/>
                <a:latin typeface="ArialMT"/>
              </a:rPr>
              <a:t>… was selected. </a:t>
            </a:r>
            <a:endParaRPr lang="en-ZA" dirty="0"/>
          </a:p>
        </p:txBody>
      </p:sp>
      <p:sp>
        <p:nvSpPr>
          <p:cNvPr id="2" name="TextBox 1">
            <a:extLst>
              <a:ext uri="{FF2B5EF4-FFF2-40B4-BE49-F238E27FC236}">
                <a16:creationId xmlns:a16="http://schemas.microsoft.com/office/drawing/2014/main" id="{3D49468C-69FF-63CE-7FEF-034CA46EA2E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56631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DF7B0-2D50-4EB7-B3C3-BC8B620B6F14}"/>
              </a:ext>
            </a:extLst>
          </p:cNvPr>
          <p:cNvPicPr>
            <a:picLocks noChangeAspect="1"/>
          </p:cNvPicPr>
          <p:nvPr/>
        </p:nvPicPr>
        <p:blipFill>
          <a:blip r:embed="rId2"/>
          <a:stretch>
            <a:fillRect/>
          </a:stretch>
        </p:blipFill>
        <p:spPr>
          <a:xfrm>
            <a:off x="0" y="-262991"/>
            <a:ext cx="12192000" cy="7120991"/>
          </a:xfrm>
          <a:prstGeom prst="rect">
            <a:avLst/>
          </a:prstGeom>
        </p:spPr>
      </p:pic>
      <p:sp>
        <p:nvSpPr>
          <p:cNvPr id="4" name="TextBox 3">
            <a:extLst>
              <a:ext uri="{FF2B5EF4-FFF2-40B4-BE49-F238E27FC236}">
                <a16:creationId xmlns:a16="http://schemas.microsoft.com/office/drawing/2014/main" id="{01C999BB-3450-4F58-8F00-747EFB7F1905}"/>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7:17</a:t>
            </a:r>
            <a:endParaRPr lang="en-ZA" sz="3200" dirty="0">
              <a:solidFill>
                <a:schemeClr val="bg1"/>
              </a:solidFill>
            </a:endParaRPr>
          </a:p>
        </p:txBody>
      </p:sp>
    </p:spTree>
    <p:extLst>
      <p:ext uri="{BB962C8B-B14F-4D97-AF65-F5344CB8AC3E}">
        <p14:creationId xmlns:p14="http://schemas.microsoft.com/office/powerpoint/2010/main" val="1581461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19Joshua said to </a:t>
            </a:r>
            <a:r>
              <a:rPr lang="en-US" sz="4000" b="0" i="0" dirty="0" err="1">
                <a:solidFill>
                  <a:srgbClr val="121212"/>
                </a:solidFill>
                <a:effectLst/>
                <a:latin typeface="ArialMT"/>
              </a:rPr>
              <a:t>Achan</a:t>
            </a:r>
            <a:r>
              <a:rPr lang="en-US" sz="4000" b="0" i="0" dirty="0">
                <a:solidFill>
                  <a:srgbClr val="121212"/>
                </a:solidFill>
                <a:effectLst/>
                <a:latin typeface="ArialMT"/>
              </a:rPr>
              <a:t>, “My son, please give glory to Yahweh, the God of Israel, and make confession to him. Tell me now what you have done! Don’t hide it from me!”</a:t>
            </a:r>
            <a:endParaRPr lang="en-ZA" dirty="0"/>
          </a:p>
        </p:txBody>
      </p:sp>
      <p:sp>
        <p:nvSpPr>
          <p:cNvPr id="2" name="TextBox 1">
            <a:extLst>
              <a:ext uri="{FF2B5EF4-FFF2-40B4-BE49-F238E27FC236}">
                <a16:creationId xmlns:a16="http://schemas.microsoft.com/office/drawing/2014/main" id="{1980845F-E322-0D54-3D2D-8AE9D038CBD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27585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AF8804-6FF6-4926-B90A-1D737538AEF0}"/>
              </a:ext>
            </a:extLst>
          </p:cNvPr>
          <p:cNvPicPr>
            <a:picLocks noChangeAspect="1"/>
          </p:cNvPicPr>
          <p:nvPr/>
        </p:nvPicPr>
        <p:blipFill>
          <a:blip r:embed="rId2"/>
          <a:stretch>
            <a:fillRect/>
          </a:stretch>
        </p:blipFill>
        <p:spPr>
          <a:xfrm>
            <a:off x="-524656" y="-656388"/>
            <a:ext cx="12716656" cy="7514388"/>
          </a:xfrm>
          <a:prstGeom prst="rect">
            <a:avLst/>
          </a:prstGeom>
        </p:spPr>
      </p:pic>
      <p:sp>
        <p:nvSpPr>
          <p:cNvPr id="4" name="TextBox 3">
            <a:extLst>
              <a:ext uri="{FF2B5EF4-FFF2-40B4-BE49-F238E27FC236}">
                <a16:creationId xmlns:a16="http://schemas.microsoft.com/office/drawing/2014/main" id="{BB2B24F3-F23D-44F3-8E53-00FF25ACA4A2}"/>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7:19</a:t>
            </a:r>
            <a:endParaRPr lang="en-ZA" sz="3200" dirty="0">
              <a:solidFill>
                <a:schemeClr val="bg1"/>
              </a:solidFill>
            </a:endParaRPr>
          </a:p>
        </p:txBody>
      </p:sp>
    </p:spTree>
    <p:extLst>
      <p:ext uri="{BB962C8B-B14F-4D97-AF65-F5344CB8AC3E}">
        <p14:creationId xmlns:p14="http://schemas.microsoft.com/office/powerpoint/2010/main" val="3455740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20Achan answered Joshua, and said, “I have truly sinned against Yahweh, the God of Israel, and this is what I have done.</a:t>
            </a:r>
            <a:endParaRPr lang="en-ZA" sz="4000" dirty="0">
              <a:solidFill>
                <a:srgbClr val="121212"/>
              </a:solidFill>
              <a:latin typeface="Arial" panose="020B0604020202020204" pitchFamily="34" charset="0"/>
            </a:endParaRPr>
          </a:p>
        </p:txBody>
      </p:sp>
      <p:sp>
        <p:nvSpPr>
          <p:cNvPr id="2" name="TextBox 1">
            <a:extLst>
              <a:ext uri="{FF2B5EF4-FFF2-40B4-BE49-F238E27FC236}">
                <a16:creationId xmlns:a16="http://schemas.microsoft.com/office/drawing/2014/main" id="{89250F7E-8466-7B81-F7C4-6F0CDCFABDC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69662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C057A3-74A3-4B55-8F86-10E940542689}"/>
              </a:ext>
            </a:extLst>
          </p:cNvPr>
          <p:cNvPicPr>
            <a:picLocks noChangeAspect="1"/>
          </p:cNvPicPr>
          <p:nvPr/>
        </p:nvPicPr>
        <p:blipFill>
          <a:blip r:embed="rId2"/>
          <a:stretch>
            <a:fillRect/>
          </a:stretch>
        </p:blipFill>
        <p:spPr>
          <a:xfrm>
            <a:off x="0" y="0"/>
            <a:ext cx="13321106" cy="6858000"/>
          </a:xfrm>
          <a:prstGeom prst="rect">
            <a:avLst/>
          </a:prstGeom>
        </p:spPr>
      </p:pic>
      <p:sp>
        <p:nvSpPr>
          <p:cNvPr id="4" name="TextBox 3">
            <a:extLst>
              <a:ext uri="{FF2B5EF4-FFF2-40B4-BE49-F238E27FC236}">
                <a16:creationId xmlns:a16="http://schemas.microsoft.com/office/drawing/2014/main" id="{CB75A64F-E890-46D2-A49E-50D9B0769E04}"/>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7:20</a:t>
            </a:r>
            <a:endParaRPr lang="en-ZA" sz="3200" dirty="0">
              <a:solidFill>
                <a:schemeClr val="bg1"/>
              </a:solidFill>
            </a:endParaRPr>
          </a:p>
        </p:txBody>
      </p:sp>
    </p:spTree>
    <p:extLst>
      <p:ext uri="{BB962C8B-B14F-4D97-AF65-F5344CB8AC3E}">
        <p14:creationId xmlns:p14="http://schemas.microsoft.com/office/powerpoint/2010/main" val="2506615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940676" y="259456"/>
            <a:ext cx="5155324" cy="5675585"/>
          </a:xfrm>
          <a:prstGeom prst="rect">
            <a:avLst/>
          </a:prstGeom>
          <a:noFill/>
        </p:spPr>
        <p:txBody>
          <a:bodyPr wrap="square" rtlCol="0">
            <a:noAutofit/>
          </a:bodyPr>
          <a:lstStyle/>
          <a:p>
            <a:r>
              <a:rPr lang="en-US" sz="3600" b="0" i="0" dirty="0">
                <a:solidFill>
                  <a:srgbClr val="121212"/>
                </a:solidFill>
                <a:effectLst/>
                <a:latin typeface="ArialMT"/>
              </a:rPr>
              <a:t>21When I saw among the plunder a beautiful Babylonian robe, two hundred shekels of silver, and a wedge of gold… then I coveted them and took them. Behold, they are hidden in the ground in the middle of my tent, with the silver under it.”</a:t>
            </a:r>
            <a:endParaRPr lang="en-ZA" dirty="0"/>
          </a:p>
        </p:txBody>
      </p:sp>
      <p:sp>
        <p:nvSpPr>
          <p:cNvPr id="3" name="TextBox 2">
            <a:extLst>
              <a:ext uri="{FF2B5EF4-FFF2-40B4-BE49-F238E27FC236}">
                <a16:creationId xmlns:a16="http://schemas.microsoft.com/office/drawing/2014/main" id="{A87E79C2-62F0-4428-56EB-1BCBEEBEFC5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94649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6000" b="0" i="0" u="none" strike="noStrike" baseline="0" dirty="0" err="1">
                <a:latin typeface="TimesNewRomanPSMT"/>
              </a:rPr>
              <a:t>Achan’s</a:t>
            </a:r>
            <a:r>
              <a:rPr lang="en-ZA" sz="6000" b="0" i="0" u="none" strike="noStrike" baseline="0" dirty="0">
                <a:latin typeface="TimesNewRomanPSMT"/>
              </a:rPr>
              <a:t> </a:t>
            </a:r>
            <a:r>
              <a:rPr lang="en-ZA" sz="6000" dirty="0">
                <a:latin typeface="TimesNewRomanPSMT"/>
              </a:rPr>
              <a:t>s</a:t>
            </a:r>
            <a:r>
              <a:rPr lang="en-ZA" sz="6000" b="0" i="0" u="none" strike="noStrike" baseline="0" dirty="0">
                <a:latin typeface="TimesNewRomanPSMT"/>
              </a:rPr>
              <a:t>in Joshua 7:1-26</a:t>
            </a:r>
            <a:endParaRPr lang="en-ZA" sz="1800" b="0" i="0" u="none" strike="noStrike" baseline="0" dirty="0">
              <a:latin typeface="TimesNewRomanPSMT"/>
            </a:endParaRPr>
          </a:p>
        </p:txBody>
      </p:sp>
      <p:sp>
        <p:nvSpPr>
          <p:cNvPr id="2" name="TextBox 1">
            <a:extLst>
              <a:ext uri="{FF2B5EF4-FFF2-40B4-BE49-F238E27FC236}">
                <a16:creationId xmlns:a16="http://schemas.microsoft.com/office/drawing/2014/main" id="{2BEF5537-4C65-B15A-E503-DE23B44D04A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6678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E33A3-9F80-401C-BEB9-916FF961A5FC}"/>
              </a:ext>
            </a:extLst>
          </p:cNvPr>
          <p:cNvPicPr>
            <a:picLocks noChangeAspect="1"/>
          </p:cNvPicPr>
          <p:nvPr/>
        </p:nvPicPr>
        <p:blipFill>
          <a:blip r:embed="rId2"/>
          <a:stretch>
            <a:fillRect/>
          </a:stretch>
        </p:blipFill>
        <p:spPr>
          <a:xfrm>
            <a:off x="-1" y="0"/>
            <a:ext cx="13829355" cy="6858000"/>
          </a:xfrm>
          <a:prstGeom prst="rect">
            <a:avLst/>
          </a:prstGeom>
        </p:spPr>
      </p:pic>
      <p:sp>
        <p:nvSpPr>
          <p:cNvPr id="4" name="TextBox 3">
            <a:extLst>
              <a:ext uri="{FF2B5EF4-FFF2-40B4-BE49-F238E27FC236}">
                <a16:creationId xmlns:a16="http://schemas.microsoft.com/office/drawing/2014/main" id="{DB76FF4A-F65B-4622-8EA1-26BBFD73F698}"/>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7:21</a:t>
            </a:r>
            <a:endParaRPr lang="en-ZA" sz="3200" dirty="0">
              <a:solidFill>
                <a:schemeClr val="bg1"/>
              </a:solidFill>
            </a:endParaRPr>
          </a:p>
        </p:txBody>
      </p:sp>
    </p:spTree>
    <p:extLst>
      <p:ext uri="{BB962C8B-B14F-4D97-AF65-F5344CB8AC3E}">
        <p14:creationId xmlns:p14="http://schemas.microsoft.com/office/powerpoint/2010/main" val="1762935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22So Joshua sent messengers, and they ran to the tent. Behold, it was hidden in his tent, with the silver under it.</a:t>
            </a:r>
            <a:endParaRPr lang="en-ZA" dirty="0"/>
          </a:p>
        </p:txBody>
      </p:sp>
      <p:sp>
        <p:nvSpPr>
          <p:cNvPr id="2" name="TextBox 1">
            <a:extLst>
              <a:ext uri="{FF2B5EF4-FFF2-40B4-BE49-F238E27FC236}">
                <a16:creationId xmlns:a16="http://schemas.microsoft.com/office/drawing/2014/main" id="{76F315B7-E30E-A81A-4C88-BE6D5436D1F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289104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7D64E-7785-4B18-B2BD-15D7B29B2225}"/>
              </a:ext>
            </a:extLst>
          </p:cNvPr>
          <p:cNvPicPr>
            <a:picLocks noChangeAspect="1"/>
          </p:cNvPicPr>
          <p:nvPr/>
        </p:nvPicPr>
        <p:blipFill>
          <a:blip r:embed="rId2"/>
          <a:stretch>
            <a:fillRect/>
          </a:stretch>
        </p:blipFill>
        <p:spPr>
          <a:xfrm>
            <a:off x="-548385" y="0"/>
            <a:ext cx="12740385" cy="6858000"/>
          </a:xfrm>
          <a:prstGeom prst="rect">
            <a:avLst/>
          </a:prstGeom>
        </p:spPr>
      </p:pic>
      <p:sp>
        <p:nvSpPr>
          <p:cNvPr id="4" name="TextBox 3">
            <a:extLst>
              <a:ext uri="{FF2B5EF4-FFF2-40B4-BE49-F238E27FC236}">
                <a16:creationId xmlns:a16="http://schemas.microsoft.com/office/drawing/2014/main" id="{84F6CC7C-711E-4D6F-A6EB-9FB77113AA7E}"/>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7:22</a:t>
            </a:r>
            <a:endParaRPr lang="en-ZA" sz="3200" dirty="0">
              <a:solidFill>
                <a:schemeClr val="bg1"/>
              </a:solidFill>
            </a:endParaRPr>
          </a:p>
        </p:txBody>
      </p:sp>
    </p:spTree>
    <p:extLst>
      <p:ext uri="{BB962C8B-B14F-4D97-AF65-F5344CB8AC3E}">
        <p14:creationId xmlns:p14="http://schemas.microsoft.com/office/powerpoint/2010/main" val="385764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 25Joshua said, “Why have you troubled us? Yahweh will trouble you today.” All Israel stoned him with stones, and they burned them with fire and stoned them with stones… Yahweh turned from the fierceness of his anger. </a:t>
            </a:r>
            <a:endParaRPr lang="en-ZA" dirty="0"/>
          </a:p>
        </p:txBody>
      </p:sp>
      <p:sp>
        <p:nvSpPr>
          <p:cNvPr id="3" name="TextBox 2">
            <a:extLst>
              <a:ext uri="{FF2B5EF4-FFF2-40B4-BE49-F238E27FC236}">
                <a16:creationId xmlns:a16="http://schemas.microsoft.com/office/drawing/2014/main" id="{AB90DBC3-CAEB-AD23-843F-3263A81882B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21942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FD5237-4DEF-4E44-A3EB-7EF0560E0FF5}"/>
              </a:ext>
            </a:extLst>
          </p:cNvPr>
          <p:cNvPicPr>
            <a:picLocks noChangeAspect="1"/>
          </p:cNvPicPr>
          <p:nvPr/>
        </p:nvPicPr>
        <p:blipFill>
          <a:blip r:embed="rId2"/>
          <a:stretch>
            <a:fillRect/>
          </a:stretch>
        </p:blipFill>
        <p:spPr>
          <a:xfrm>
            <a:off x="0" y="1"/>
            <a:ext cx="14519672" cy="6858000"/>
          </a:xfrm>
          <a:prstGeom prst="rect">
            <a:avLst/>
          </a:prstGeom>
        </p:spPr>
      </p:pic>
      <p:sp>
        <p:nvSpPr>
          <p:cNvPr id="4" name="TextBox 3">
            <a:extLst>
              <a:ext uri="{FF2B5EF4-FFF2-40B4-BE49-F238E27FC236}">
                <a16:creationId xmlns:a16="http://schemas.microsoft.com/office/drawing/2014/main" id="{3DD67643-6384-4AAC-984F-B2250559EC69}"/>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7:25</a:t>
            </a:r>
            <a:endParaRPr lang="en-ZA" sz="3200" dirty="0">
              <a:solidFill>
                <a:schemeClr val="bg1"/>
              </a:solidFill>
            </a:endParaRPr>
          </a:p>
        </p:txBody>
      </p:sp>
    </p:spTree>
    <p:extLst>
      <p:ext uri="{BB962C8B-B14F-4D97-AF65-F5344CB8AC3E}">
        <p14:creationId xmlns:p14="http://schemas.microsoft.com/office/powerpoint/2010/main" val="1552743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1Yahweh said to Joshua, “Don’t be afraid, and don’t be dismayed. Take all the warriors with you, and arise, go up to Ai. Behold, I have given into your hand the king of Ai, with his people, his city, and his land.</a:t>
            </a:r>
            <a:endParaRPr lang="en-ZA" sz="3600" dirty="0"/>
          </a:p>
        </p:txBody>
      </p:sp>
      <p:sp>
        <p:nvSpPr>
          <p:cNvPr id="3" name="TextBox 2">
            <a:extLst>
              <a:ext uri="{FF2B5EF4-FFF2-40B4-BE49-F238E27FC236}">
                <a16:creationId xmlns:a16="http://schemas.microsoft.com/office/drawing/2014/main" id="{C5999CB4-70FE-12A4-03B6-0EE7CE6A8CB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4033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2C716F-21E1-42FF-9989-3FE21CA6354D}"/>
              </a:ext>
            </a:extLst>
          </p:cNvPr>
          <p:cNvPicPr>
            <a:picLocks noChangeAspect="1"/>
          </p:cNvPicPr>
          <p:nvPr/>
        </p:nvPicPr>
        <p:blipFill>
          <a:blip r:embed="rId2"/>
          <a:stretch>
            <a:fillRect/>
          </a:stretch>
        </p:blipFill>
        <p:spPr>
          <a:xfrm>
            <a:off x="-212677" y="0"/>
            <a:ext cx="13692673" cy="6858000"/>
          </a:xfrm>
          <a:prstGeom prst="rect">
            <a:avLst/>
          </a:prstGeom>
        </p:spPr>
      </p:pic>
      <p:sp>
        <p:nvSpPr>
          <p:cNvPr id="5" name="TextBox 4">
            <a:extLst>
              <a:ext uri="{FF2B5EF4-FFF2-40B4-BE49-F238E27FC236}">
                <a16:creationId xmlns:a16="http://schemas.microsoft.com/office/drawing/2014/main" id="{3E2687E4-438D-4566-9700-3774E9E15F9E}"/>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8:1</a:t>
            </a:r>
            <a:endParaRPr lang="en-ZA" sz="3200" dirty="0">
              <a:solidFill>
                <a:schemeClr val="bg1"/>
              </a:solidFill>
            </a:endParaRPr>
          </a:p>
        </p:txBody>
      </p:sp>
    </p:spTree>
    <p:extLst>
      <p:ext uri="{BB962C8B-B14F-4D97-AF65-F5344CB8AC3E}">
        <p14:creationId xmlns:p14="http://schemas.microsoft.com/office/powerpoint/2010/main" val="91206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D00780-E9AF-4202-A727-5C5AEF47887F}"/>
              </a:ext>
            </a:extLst>
          </p:cNvPr>
          <p:cNvPicPr>
            <a:picLocks noChangeAspect="1"/>
          </p:cNvPicPr>
          <p:nvPr/>
        </p:nvPicPr>
        <p:blipFill>
          <a:blip r:embed="rId2"/>
          <a:stretch>
            <a:fillRect/>
          </a:stretch>
        </p:blipFill>
        <p:spPr>
          <a:xfrm>
            <a:off x="-212677" y="0"/>
            <a:ext cx="13692673" cy="6858000"/>
          </a:xfrm>
          <a:prstGeom prst="rect">
            <a:avLst/>
          </a:prstGeom>
        </p:spPr>
      </p:pic>
      <p:sp>
        <p:nvSpPr>
          <p:cNvPr id="3" name="TextBox 2">
            <a:extLst>
              <a:ext uri="{FF2B5EF4-FFF2-40B4-BE49-F238E27FC236}">
                <a16:creationId xmlns:a16="http://schemas.microsoft.com/office/drawing/2014/main" id="{4C9FAC7B-EB58-4F7A-B2A8-6B67F18863BD}"/>
              </a:ext>
            </a:extLst>
          </p:cNvPr>
          <p:cNvSpPr txBox="1"/>
          <p:nvPr/>
        </p:nvSpPr>
        <p:spPr>
          <a:xfrm>
            <a:off x="0" y="234462"/>
            <a:ext cx="5748708" cy="5675586"/>
          </a:xfrm>
          <a:prstGeom prst="rect">
            <a:avLst/>
          </a:prstGeom>
          <a:noFill/>
        </p:spPr>
        <p:txBody>
          <a:bodyPr wrap="square" rtlCol="0">
            <a:noAutofit/>
          </a:bodyPr>
          <a:lstStyle/>
          <a:p>
            <a:pPr algn="l"/>
            <a:r>
              <a:rPr lang="en-ZA" sz="6000" b="0" i="0" u="none" strike="noStrike" baseline="0" dirty="0" err="1">
                <a:solidFill>
                  <a:schemeClr val="bg1"/>
                </a:solidFill>
                <a:latin typeface="TimesNewRomanPSMT"/>
              </a:rPr>
              <a:t>Achan’s</a:t>
            </a:r>
            <a:r>
              <a:rPr lang="en-ZA" sz="6000" b="0" i="0" u="none" strike="noStrike" baseline="0" dirty="0">
                <a:solidFill>
                  <a:schemeClr val="bg1"/>
                </a:solidFill>
                <a:latin typeface="TimesNewRomanPSMT"/>
              </a:rPr>
              <a:t> </a:t>
            </a:r>
            <a:r>
              <a:rPr lang="en-ZA" sz="6000" dirty="0">
                <a:solidFill>
                  <a:schemeClr val="bg1"/>
                </a:solidFill>
                <a:latin typeface="TimesNewRomanPSMT"/>
              </a:rPr>
              <a:t>s</a:t>
            </a:r>
            <a:r>
              <a:rPr lang="en-ZA" sz="6000" b="0" i="0" u="none" strike="noStrike" baseline="0" dirty="0">
                <a:solidFill>
                  <a:schemeClr val="bg1"/>
                </a:solidFill>
                <a:latin typeface="TimesNewRomanPSMT"/>
              </a:rPr>
              <a:t>in Joshua 7:1-26</a:t>
            </a:r>
            <a:endParaRPr lang="en-ZA" b="0" i="0" u="none" strike="noStrike" baseline="0" dirty="0">
              <a:solidFill>
                <a:schemeClr val="bg1"/>
              </a:solidFill>
              <a:latin typeface="TimesNewRomanPSMT"/>
            </a:endParaRPr>
          </a:p>
        </p:txBody>
      </p:sp>
    </p:spTree>
    <p:extLst>
      <p:ext uri="{BB962C8B-B14F-4D97-AF65-F5344CB8AC3E}">
        <p14:creationId xmlns:p14="http://schemas.microsoft.com/office/powerpoint/2010/main" val="718149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63DD82-136F-434C-8A83-D2B31CEC485D}"/>
              </a:ext>
            </a:extLst>
          </p:cNvPr>
          <p:cNvSpPr txBox="1"/>
          <p:nvPr/>
        </p:nvSpPr>
        <p:spPr>
          <a:xfrm>
            <a:off x="581891" y="637309"/>
            <a:ext cx="6096000" cy="4401205"/>
          </a:xfrm>
          <a:prstGeom prst="rect">
            <a:avLst/>
          </a:prstGeom>
          <a:noFill/>
        </p:spPr>
        <p:txBody>
          <a:bodyPr wrap="square" rtlCol="0">
            <a:spAutoFit/>
          </a:bodyPr>
          <a:lstStyle/>
          <a:p>
            <a:endParaRPr lang="en-ZA" sz="4000" dirty="0">
              <a:solidFill>
                <a:srgbClr val="777A7B"/>
              </a:solidFill>
              <a:latin typeface="Arial" panose="020B0604020202020204" pitchFamily="34" charset="0"/>
            </a:endParaRPr>
          </a:p>
          <a:p>
            <a:r>
              <a:rPr lang="en-ZA" sz="4000" dirty="0">
                <a:solidFill>
                  <a:srgbClr val="777A7B"/>
                </a:solidFill>
                <a:latin typeface="Arial" panose="020B0604020202020204" pitchFamily="34" charset="0"/>
              </a:rPr>
              <a:t>After conquering Jericho, the Israelites wanted to continue  fighting. Ai was a small town nearby. They thought  It would be easy to win.</a:t>
            </a:r>
            <a:endParaRPr lang="en-IN" sz="4000" dirty="0"/>
          </a:p>
        </p:txBody>
      </p:sp>
      <p:sp>
        <p:nvSpPr>
          <p:cNvPr id="3" name="TextBox 2">
            <a:extLst>
              <a:ext uri="{FF2B5EF4-FFF2-40B4-BE49-F238E27FC236}">
                <a16:creationId xmlns:a16="http://schemas.microsoft.com/office/drawing/2014/main" id="{3DBE33E2-49BA-E8B0-50FA-1C87AB0A94D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37481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AC84FD-2C56-446E-A65A-8D20ADADB415}"/>
              </a:ext>
            </a:extLst>
          </p:cNvPr>
          <p:cNvPicPr>
            <a:picLocks noChangeAspect="1"/>
          </p:cNvPicPr>
          <p:nvPr/>
        </p:nvPicPr>
        <p:blipFill>
          <a:blip r:embed="rId2"/>
          <a:stretch>
            <a:fillRect/>
          </a:stretch>
        </p:blipFill>
        <p:spPr>
          <a:xfrm>
            <a:off x="-1" y="-18807"/>
            <a:ext cx="12485077" cy="6876807"/>
          </a:xfrm>
          <a:prstGeom prst="rect">
            <a:avLst/>
          </a:prstGeom>
        </p:spPr>
      </p:pic>
    </p:spTree>
    <p:extLst>
      <p:ext uri="{BB962C8B-B14F-4D97-AF65-F5344CB8AC3E}">
        <p14:creationId xmlns:p14="http://schemas.microsoft.com/office/powerpoint/2010/main" val="392538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 4So about three thousand men of the people went up there, and they fled before the men of Ai. </a:t>
            </a:r>
            <a:endParaRPr lang="en-ZA" dirty="0"/>
          </a:p>
        </p:txBody>
      </p:sp>
      <p:sp>
        <p:nvSpPr>
          <p:cNvPr id="2" name="TextBox 1">
            <a:extLst>
              <a:ext uri="{FF2B5EF4-FFF2-40B4-BE49-F238E27FC236}">
                <a16:creationId xmlns:a16="http://schemas.microsoft.com/office/drawing/2014/main" id="{511EC2D5-01C6-79BC-2ACA-B9B6D2DA170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83548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DAC953-E363-40D4-AC7C-533EA18655F6}"/>
              </a:ext>
            </a:extLst>
          </p:cNvPr>
          <p:cNvPicPr>
            <a:picLocks noChangeAspect="1"/>
          </p:cNvPicPr>
          <p:nvPr/>
        </p:nvPicPr>
        <p:blipFill>
          <a:blip r:embed="rId2"/>
          <a:stretch>
            <a:fillRect/>
          </a:stretch>
        </p:blipFill>
        <p:spPr>
          <a:xfrm>
            <a:off x="-732155" y="0"/>
            <a:ext cx="14247628" cy="6858000"/>
          </a:xfrm>
          <a:prstGeom prst="rect">
            <a:avLst/>
          </a:prstGeom>
        </p:spPr>
      </p:pic>
      <p:sp>
        <p:nvSpPr>
          <p:cNvPr id="4" name="TextBox 3">
            <a:extLst>
              <a:ext uri="{FF2B5EF4-FFF2-40B4-BE49-F238E27FC236}">
                <a16:creationId xmlns:a16="http://schemas.microsoft.com/office/drawing/2014/main" id="{7824EC82-CD6D-44E6-BB52-FFD55968CEF2}"/>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Joshua </a:t>
            </a:r>
            <a:r>
              <a:rPr lang="en-US" sz="2000" b="1" cap="all" dirty="0">
                <a:solidFill>
                  <a:schemeClr val="bg1"/>
                </a:solidFill>
                <a:latin typeface="ArialMT"/>
              </a:rPr>
              <a:t>7:4</a:t>
            </a:r>
            <a:endParaRPr lang="en-ZA" sz="3200" dirty="0">
              <a:solidFill>
                <a:schemeClr val="bg1"/>
              </a:solidFill>
            </a:endParaRPr>
          </a:p>
        </p:txBody>
      </p:sp>
    </p:spTree>
    <p:extLst>
      <p:ext uri="{BB962C8B-B14F-4D97-AF65-F5344CB8AC3E}">
        <p14:creationId xmlns:p14="http://schemas.microsoft.com/office/powerpoint/2010/main" val="1496303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 5The men of Ai struck about thirty-six men of them…The hearts of the people melted, and became like water. </a:t>
            </a:r>
            <a:endParaRPr lang="en-ZA" dirty="0"/>
          </a:p>
        </p:txBody>
      </p:sp>
      <p:sp>
        <p:nvSpPr>
          <p:cNvPr id="2" name="TextBox 1">
            <a:extLst>
              <a:ext uri="{FF2B5EF4-FFF2-40B4-BE49-F238E27FC236}">
                <a16:creationId xmlns:a16="http://schemas.microsoft.com/office/drawing/2014/main" id="{55A55133-4059-096B-302E-627C9F33F28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569798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8908</TotalTime>
  <Words>623</Words>
  <Application>Microsoft Office PowerPoint</Application>
  <PresentationFormat>Widescreen</PresentationFormat>
  <Paragraphs>58</Paragraphs>
  <Slides>36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ArialMT</vt:lpstr>
      <vt:lpstr>Calibri</vt:lpstr>
      <vt:lpstr>Calibri Light</vt:lpstr>
      <vt:lpstr>TimesNewRomanPSMT</vt:lpstr>
      <vt:lpstr>Office Theme</vt:lpstr>
      <vt:lpstr>12-5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Jessica Lloyd-Jones</cp:lastModifiedBy>
  <cp:revision>15</cp:revision>
  <dcterms:created xsi:type="dcterms:W3CDTF">2021-07-20T09:23:46Z</dcterms:created>
  <dcterms:modified xsi:type="dcterms:W3CDTF">2023-01-24T09:07:07Z</dcterms:modified>
</cp:coreProperties>
</file>