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308" r:id="rId2"/>
    <p:sldId id="324" r:id="rId3"/>
    <p:sldId id="289" r:id="rId4"/>
    <p:sldId id="310" r:id="rId5"/>
    <p:sldId id="299" r:id="rId6"/>
    <p:sldId id="311" r:id="rId7"/>
    <p:sldId id="300" r:id="rId8"/>
    <p:sldId id="312" r:id="rId9"/>
    <p:sldId id="301" r:id="rId10"/>
    <p:sldId id="322" r:id="rId11"/>
    <p:sldId id="303" r:id="rId12"/>
    <p:sldId id="314" r:id="rId13"/>
    <p:sldId id="304" r:id="rId14"/>
    <p:sldId id="315" r:id="rId15"/>
    <p:sldId id="305" r:id="rId16"/>
    <p:sldId id="316" r:id="rId17"/>
    <p:sldId id="306" r:id="rId18"/>
    <p:sldId id="317" r:id="rId19"/>
    <p:sldId id="321" r:id="rId20"/>
    <p:sldId id="318" r:id="rId21"/>
    <p:sldId id="307" r:id="rId22"/>
    <p:sldId id="323" r:id="rId23"/>
    <p:sldId id="290" r:id="rId24"/>
    <p:sldId id="319" r:id="rId25"/>
    <p:sldId id="291" r:id="rId26"/>
    <p:sldId id="32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9251" autoAdjust="0"/>
  </p:normalViewPr>
  <p:slideViewPr>
    <p:cSldViewPr snapToGrid="0">
      <p:cViewPr varScale="1">
        <p:scale>
          <a:sx n="59" d="100"/>
          <a:sy n="59" d="100"/>
        </p:scale>
        <p:origin x="102" y="36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2023/01/24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b="0" i="0" u="none" strike="noStrike" baseline="0" dirty="0">
                <a:latin typeface="TimesNewRomanPSMT"/>
              </a:rPr>
              <a:t>6. Sun stands still – Joshua 10:6-14 (Left Bottom)</a:t>
            </a:r>
          </a:p>
          <a:p>
            <a:pPr marL="0" marR="0" lvl="0" indent="0" algn="l" defTabSz="914400" rtl="0" eaLnBrk="1" fontAlgn="auto" latinLnBrk="0" hangingPunct="1">
              <a:lnSpc>
                <a:spcPct val="100000"/>
              </a:lnSpc>
              <a:spcBef>
                <a:spcPts val="0"/>
              </a:spcBef>
              <a:spcAft>
                <a:spcPts val="0"/>
              </a:spcAft>
              <a:buClrTx/>
              <a:buSzTx/>
              <a:buFontTx/>
              <a:buNone/>
              <a:tabLst/>
              <a:defRPr/>
            </a:pPr>
            <a:r>
              <a:rPr lang="en-IN"/>
              <a:t>checked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888507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17</a:t>
            </a:fld>
            <a:endParaRPr lang="en-ZA"/>
          </a:p>
        </p:txBody>
      </p:sp>
    </p:spTree>
    <p:extLst>
      <p:ext uri="{BB962C8B-B14F-4D97-AF65-F5344CB8AC3E}">
        <p14:creationId xmlns:p14="http://schemas.microsoft.com/office/powerpoint/2010/main" val="158731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2023/01/24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12-6</a:t>
            </a:r>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2869461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58B4AD-8EA2-461C-8181-CA8833330179}"/>
              </a:ext>
            </a:extLst>
          </p:cNvPr>
          <p:cNvPicPr>
            <a:picLocks noChangeAspect="1"/>
          </p:cNvPicPr>
          <p:nvPr/>
        </p:nvPicPr>
        <p:blipFill>
          <a:blip r:embed="rId2"/>
          <a:stretch>
            <a:fillRect/>
          </a:stretch>
        </p:blipFill>
        <p:spPr>
          <a:xfrm>
            <a:off x="-496389" y="-2159876"/>
            <a:ext cx="17595855" cy="9017876"/>
          </a:xfrm>
          <a:prstGeom prst="rect">
            <a:avLst/>
          </a:prstGeom>
        </p:spPr>
      </p:pic>
      <p:sp>
        <p:nvSpPr>
          <p:cNvPr id="4" name="TextBox 3">
            <a:extLst>
              <a:ext uri="{FF2B5EF4-FFF2-40B4-BE49-F238E27FC236}">
                <a16:creationId xmlns:a16="http://schemas.microsoft.com/office/drawing/2014/main" id="{AA8DCF5F-0546-4F99-AB3A-6A391E205798}"/>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10:6</a:t>
            </a:r>
            <a:endParaRPr lang="en-ZA" sz="3200" dirty="0">
              <a:solidFill>
                <a:schemeClr val="bg1"/>
              </a:solidFill>
            </a:endParaRPr>
          </a:p>
        </p:txBody>
      </p:sp>
    </p:spTree>
    <p:extLst>
      <p:ext uri="{BB962C8B-B14F-4D97-AF65-F5344CB8AC3E}">
        <p14:creationId xmlns:p14="http://schemas.microsoft.com/office/powerpoint/2010/main" val="3254404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400" b="0" i="0" dirty="0">
                <a:solidFill>
                  <a:srgbClr val="121212"/>
                </a:solidFill>
                <a:effectLst/>
                <a:latin typeface="ArialMT"/>
              </a:rPr>
              <a:t>8Yahweh said to Joshua, “Don’t fear them, for I have delivered them into your hands. Not a man of them will stand before you.”</a:t>
            </a:r>
            <a:endParaRPr lang="en-ZA" dirty="0"/>
          </a:p>
        </p:txBody>
      </p:sp>
      <p:sp>
        <p:nvSpPr>
          <p:cNvPr id="3" name="TextBox 2">
            <a:extLst>
              <a:ext uri="{FF2B5EF4-FFF2-40B4-BE49-F238E27FC236}">
                <a16:creationId xmlns:a16="http://schemas.microsoft.com/office/drawing/2014/main" id="{538D17B6-60DF-9F9E-E6C4-1CED3876BAAB}"/>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0835481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B2956F-F36D-4819-BC3A-FC82280A594E}"/>
              </a:ext>
            </a:extLst>
          </p:cNvPr>
          <p:cNvPicPr>
            <a:picLocks noChangeAspect="1"/>
          </p:cNvPicPr>
          <p:nvPr/>
        </p:nvPicPr>
        <p:blipFill>
          <a:blip r:embed="rId2"/>
          <a:stretch>
            <a:fillRect/>
          </a:stretch>
        </p:blipFill>
        <p:spPr>
          <a:xfrm>
            <a:off x="-2334087" y="0"/>
            <a:ext cx="14526087" cy="6858000"/>
          </a:xfrm>
          <a:prstGeom prst="rect">
            <a:avLst/>
          </a:prstGeom>
        </p:spPr>
      </p:pic>
      <p:sp>
        <p:nvSpPr>
          <p:cNvPr id="4" name="TextBox 3">
            <a:extLst>
              <a:ext uri="{FF2B5EF4-FFF2-40B4-BE49-F238E27FC236}">
                <a16:creationId xmlns:a16="http://schemas.microsoft.com/office/drawing/2014/main" id="{1BFD7AB7-77D9-4967-96ED-AE07FB6B506B}"/>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10:8</a:t>
            </a:r>
            <a:endParaRPr lang="en-ZA" sz="3200" dirty="0">
              <a:solidFill>
                <a:schemeClr val="bg1"/>
              </a:solidFill>
            </a:endParaRPr>
          </a:p>
        </p:txBody>
      </p:sp>
    </p:spTree>
    <p:extLst>
      <p:ext uri="{BB962C8B-B14F-4D97-AF65-F5344CB8AC3E}">
        <p14:creationId xmlns:p14="http://schemas.microsoft.com/office/powerpoint/2010/main" val="824660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9Joshua therefore came to them suddenly. He marched from Gilgal all night. </a:t>
            </a:r>
            <a:endParaRPr lang="en-ZA" dirty="0"/>
          </a:p>
        </p:txBody>
      </p:sp>
      <p:sp>
        <p:nvSpPr>
          <p:cNvPr id="3" name="TextBox 2">
            <a:extLst>
              <a:ext uri="{FF2B5EF4-FFF2-40B4-BE49-F238E27FC236}">
                <a16:creationId xmlns:a16="http://schemas.microsoft.com/office/drawing/2014/main" id="{D59BEE94-D7BC-0323-3381-C586FD285D8F}"/>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156979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469F8C-4B7C-4F31-8430-DD8AF63E87D4}"/>
              </a:ext>
            </a:extLst>
          </p:cNvPr>
          <p:cNvPicPr>
            <a:picLocks noChangeAspect="1"/>
          </p:cNvPicPr>
          <p:nvPr/>
        </p:nvPicPr>
        <p:blipFill>
          <a:blip r:embed="rId2"/>
          <a:stretch>
            <a:fillRect/>
          </a:stretch>
        </p:blipFill>
        <p:spPr>
          <a:xfrm>
            <a:off x="0" y="0"/>
            <a:ext cx="13695948" cy="6858000"/>
          </a:xfrm>
          <a:prstGeom prst="rect">
            <a:avLst/>
          </a:prstGeom>
        </p:spPr>
      </p:pic>
      <p:sp>
        <p:nvSpPr>
          <p:cNvPr id="4" name="TextBox 3">
            <a:extLst>
              <a:ext uri="{FF2B5EF4-FFF2-40B4-BE49-F238E27FC236}">
                <a16:creationId xmlns:a16="http://schemas.microsoft.com/office/drawing/2014/main" id="{F3D08014-1BD9-480A-BD1D-411DDD385E89}"/>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10:9</a:t>
            </a:r>
            <a:endParaRPr lang="en-ZA" sz="3200" dirty="0">
              <a:solidFill>
                <a:schemeClr val="bg1"/>
              </a:solidFill>
            </a:endParaRPr>
          </a:p>
        </p:txBody>
      </p:sp>
    </p:spTree>
    <p:extLst>
      <p:ext uri="{BB962C8B-B14F-4D97-AF65-F5344CB8AC3E}">
        <p14:creationId xmlns:p14="http://schemas.microsoft.com/office/powerpoint/2010/main" val="2150146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427922" y="844019"/>
            <a:ext cx="5155324" cy="5675585"/>
          </a:xfrm>
          <a:prstGeom prst="rect">
            <a:avLst/>
          </a:prstGeom>
          <a:noFill/>
        </p:spPr>
        <p:txBody>
          <a:bodyPr wrap="square" rtlCol="0">
            <a:noAutofit/>
          </a:bodyPr>
          <a:lstStyle/>
          <a:p>
            <a:r>
              <a:rPr lang="en-US" sz="3600" b="0" i="0" dirty="0">
                <a:solidFill>
                  <a:srgbClr val="121212"/>
                </a:solidFill>
                <a:effectLst/>
                <a:latin typeface="ArialMT"/>
              </a:rPr>
              <a:t> 10Yahweh confused them before Israel…</a:t>
            </a:r>
            <a:endParaRPr lang="en-ZA" dirty="0"/>
          </a:p>
        </p:txBody>
      </p:sp>
      <p:sp>
        <p:nvSpPr>
          <p:cNvPr id="3" name="TextBox 2">
            <a:extLst>
              <a:ext uri="{FF2B5EF4-FFF2-40B4-BE49-F238E27FC236}">
                <a16:creationId xmlns:a16="http://schemas.microsoft.com/office/drawing/2014/main" id="{91DE360E-C73A-BEBC-7A17-0250BDF31F7C}"/>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235324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1D6542-E573-4D92-95C8-A6AE071D3877}"/>
              </a:ext>
            </a:extLst>
          </p:cNvPr>
          <p:cNvPicPr>
            <a:picLocks noChangeAspect="1"/>
          </p:cNvPicPr>
          <p:nvPr/>
        </p:nvPicPr>
        <p:blipFill>
          <a:blip r:embed="rId2"/>
          <a:stretch>
            <a:fillRect/>
          </a:stretch>
        </p:blipFill>
        <p:spPr>
          <a:xfrm>
            <a:off x="0" y="0"/>
            <a:ext cx="12410162" cy="6858000"/>
          </a:xfrm>
          <a:prstGeom prst="rect">
            <a:avLst/>
          </a:prstGeom>
        </p:spPr>
      </p:pic>
      <p:sp>
        <p:nvSpPr>
          <p:cNvPr id="4" name="TextBox 3">
            <a:extLst>
              <a:ext uri="{FF2B5EF4-FFF2-40B4-BE49-F238E27FC236}">
                <a16:creationId xmlns:a16="http://schemas.microsoft.com/office/drawing/2014/main" id="{80B49E71-493D-4624-9959-51C41C58E9A4}"/>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10:10</a:t>
            </a:r>
            <a:endParaRPr lang="en-ZA" sz="3200" dirty="0">
              <a:solidFill>
                <a:schemeClr val="bg1"/>
              </a:solidFill>
            </a:endParaRPr>
          </a:p>
        </p:txBody>
      </p:sp>
    </p:spTree>
    <p:extLst>
      <p:ext uri="{BB962C8B-B14F-4D97-AF65-F5344CB8AC3E}">
        <p14:creationId xmlns:p14="http://schemas.microsoft.com/office/powerpoint/2010/main" val="2962655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11As they fled from before Israel, Yahweh hurled down great stones from the sky on them to </a:t>
            </a:r>
            <a:r>
              <a:rPr lang="en-US" sz="3600" b="0" i="0" dirty="0" err="1">
                <a:solidFill>
                  <a:srgbClr val="121212"/>
                </a:solidFill>
                <a:effectLst/>
                <a:latin typeface="ArialMT"/>
              </a:rPr>
              <a:t>Azekah</a:t>
            </a:r>
            <a:r>
              <a:rPr lang="en-US" sz="3600" b="0" i="0" dirty="0">
                <a:solidFill>
                  <a:srgbClr val="121212"/>
                </a:solidFill>
                <a:effectLst/>
                <a:latin typeface="ArialMT"/>
              </a:rPr>
              <a:t>, and they died. There were more who died from the hailstones than those whom the children of Israel killed with the sword.</a:t>
            </a:r>
            <a:endParaRPr lang="en-ZA" dirty="0"/>
          </a:p>
        </p:txBody>
      </p:sp>
      <p:sp>
        <p:nvSpPr>
          <p:cNvPr id="2" name="TextBox 1">
            <a:extLst>
              <a:ext uri="{FF2B5EF4-FFF2-40B4-BE49-F238E27FC236}">
                <a16:creationId xmlns:a16="http://schemas.microsoft.com/office/drawing/2014/main" id="{227F9736-50FF-10B6-5582-B7B5595FF395}"/>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5776202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885920-EB11-46C0-B3BD-52878E18DDB1}"/>
              </a:ext>
            </a:extLst>
          </p:cNvPr>
          <p:cNvPicPr>
            <a:picLocks noChangeAspect="1"/>
          </p:cNvPicPr>
          <p:nvPr/>
        </p:nvPicPr>
        <p:blipFill>
          <a:blip r:embed="rId2"/>
          <a:stretch>
            <a:fillRect/>
          </a:stretch>
        </p:blipFill>
        <p:spPr>
          <a:xfrm>
            <a:off x="-895063" y="1"/>
            <a:ext cx="13087063" cy="6858000"/>
          </a:xfrm>
          <a:prstGeom prst="rect">
            <a:avLst/>
          </a:prstGeom>
        </p:spPr>
      </p:pic>
      <p:sp>
        <p:nvSpPr>
          <p:cNvPr id="4" name="TextBox 3">
            <a:extLst>
              <a:ext uri="{FF2B5EF4-FFF2-40B4-BE49-F238E27FC236}">
                <a16:creationId xmlns:a16="http://schemas.microsoft.com/office/drawing/2014/main" id="{8C4DFC61-0C42-41E7-B52F-AAC1841C489C}"/>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10:11</a:t>
            </a:r>
            <a:endParaRPr lang="en-ZA" sz="3200" dirty="0">
              <a:solidFill>
                <a:schemeClr val="bg1"/>
              </a:solidFill>
            </a:endParaRPr>
          </a:p>
        </p:txBody>
      </p:sp>
    </p:spTree>
    <p:extLst>
      <p:ext uri="{BB962C8B-B14F-4D97-AF65-F5344CB8AC3E}">
        <p14:creationId xmlns:p14="http://schemas.microsoft.com/office/powerpoint/2010/main" val="9750833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C986C2-E624-4F63-B958-B943B59D3DF9}"/>
              </a:ext>
            </a:extLst>
          </p:cNvPr>
          <p:cNvSpPr txBox="1"/>
          <p:nvPr/>
        </p:nvSpPr>
        <p:spPr>
          <a:xfrm>
            <a:off x="756745" y="551793"/>
            <a:ext cx="5029200" cy="1477328"/>
          </a:xfrm>
          <a:prstGeom prst="rect">
            <a:avLst/>
          </a:prstGeom>
          <a:noFill/>
        </p:spPr>
        <p:txBody>
          <a:bodyPr wrap="square" rtlCol="0">
            <a:spAutoFit/>
          </a:bodyPr>
          <a:lstStyle/>
          <a:p>
            <a:r>
              <a:rPr lang="en-US" dirty="0"/>
              <a:t>[It was becoming dark, and the battle was not yet finished.</a:t>
            </a:r>
          </a:p>
          <a:p>
            <a:r>
              <a:rPr lang="en-US" dirty="0"/>
              <a:t>The battle was continuing into the evening. The Israelites were winning, but they would not be able to finish before it became dark]</a:t>
            </a:r>
            <a:endParaRPr lang="en-IN" dirty="0"/>
          </a:p>
        </p:txBody>
      </p:sp>
      <p:sp>
        <p:nvSpPr>
          <p:cNvPr id="4" name="TextBox 3">
            <a:extLst>
              <a:ext uri="{FF2B5EF4-FFF2-40B4-BE49-F238E27FC236}">
                <a16:creationId xmlns:a16="http://schemas.microsoft.com/office/drawing/2014/main" id="{8131756B-EAC8-4C88-8E78-11F70CB4C053}"/>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61616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779CA7-DAAF-4374-BD56-6ED02B355975}"/>
              </a:ext>
            </a:extLst>
          </p:cNvPr>
          <p:cNvPicPr>
            <a:picLocks noChangeAspect="1"/>
          </p:cNvPicPr>
          <p:nvPr/>
        </p:nvPicPr>
        <p:blipFill>
          <a:blip r:embed="rId2"/>
          <a:stretch>
            <a:fillRect/>
          </a:stretch>
        </p:blipFill>
        <p:spPr>
          <a:xfrm>
            <a:off x="-1" y="0"/>
            <a:ext cx="12330043" cy="6858000"/>
          </a:xfrm>
          <a:prstGeom prst="rect">
            <a:avLst/>
          </a:prstGeom>
        </p:spPr>
      </p:pic>
      <p:sp>
        <p:nvSpPr>
          <p:cNvPr id="3" name="TextBox 2">
            <a:extLst>
              <a:ext uri="{FF2B5EF4-FFF2-40B4-BE49-F238E27FC236}">
                <a16:creationId xmlns:a16="http://schemas.microsoft.com/office/drawing/2014/main" id="{DF2EA3EA-E322-4C76-AE46-D0EA34BEDD97}"/>
              </a:ext>
            </a:extLst>
          </p:cNvPr>
          <p:cNvSpPr txBox="1"/>
          <p:nvPr/>
        </p:nvSpPr>
        <p:spPr>
          <a:xfrm>
            <a:off x="6581334" y="238172"/>
            <a:ext cx="5748708" cy="5675586"/>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6000" b="0" i="0" u="none" strike="noStrike" baseline="0" dirty="0">
                <a:solidFill>
                  <a:schemeClr val="bg1"/>
                </a:solidFill>
                <a:latin typeface="TimesNewRomanPSMT"/>
              </a:rPr>
              <a:t>Sun stands still – Joshua 10:6-14</a:t>
            </a:r>
            <a:endParaRPr lang="en-ZA" sz="6000" dirty="0">
              <a:solidFill>
                <a:schemeClr val="bg1"/>
              </a:solidFill>
            </a:endParaRPr>
          </a:p>
        </p:txBody>
      </p:sp>
    </p:spTree>
    <p:extLst>
      <p:ext uri="{BB962C8B-B14F-4D97-AF65-F5344CB8AC3E}">
        <p14:creationId xmlns:p14="http://schemas.microsoft.com/office/powerpoint/2010/main" val="1434647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FD86B6-04CA-4EE2-84A1-132AF988739B}"/>
              </a:ext>
            </a:extLst>
          </p:cNvPr>
          <p:cNvPicPr>
            <a:picLocks noChangeAspect="1"/>
          </p:cNvPicPr>
          <p:nvPr/>
        </p:nvPicPr>
        <p:blipFill>
          <a:blip r:embed="rId2"/>
          <a:stretch>
            <a:fillRect/>
          </a:stretch>
        </p:blipFill>
        <p:spPr>
          <a:xfrm>
            <a:off x="-4812350" y="0"/>
            <a:ext cx="20934955" cy="11758876"/>
          </a:xfrm>
          <a:prstGeom prst="rect">
            <a:avLst/>
          </a:prstGeom>
        </p:spPr>
      </p:pic>
    </p:spTree>
    <p:extLst>
      <p:ext uri="{BB962C8B-B14F-4D97-AF65-F5344CB8AC3E}">
        <p14:creationId xmlns:p14="http://schemas.microsoft.com/office/powerpoint/2010/main" val="3129823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12Then Joshua spoke to Yahweh in the day when Yahweh delivered up the Amorites before the children of Israel. He said in the sight of Israel, “Sun, stand still on Gibeon! You, moon, stop in the valley of </a:t>
            </a:r>
            <a:r>
              <a:rPr lang="en-US" sz="3600" b="0" i="0" dirty="0" err="1">
                <a:solidFill>
                  <a:srgbClr val="121212"/>
                </a:solidFill>
                <a:effectLst/>
                <a:latin typeface="ArialMT"/>
              </a:rPr>
              <a:t>Aijalon</a:t>
            </a:r>
            <a:r>
              <a:rPr lang="en-US" sz="3600" b="0" i="0" dirty="0">
                <a:solidFill>
                  <a:srgbClr val="121212"/>
                </a:solidFill>
                <a:effectLst/>
                <a:latin typeface="ArialMT"/>
              </a:rPr>
              <a:t>!”</a:t>
            </a:r>
            <a:endParaRPr lang="en-ZA" dirty="0"/>
          </a:p>
        </p:txBody>
      </p:sp>
      <p:sp>
        <p:nvSpPr>
          <p:cNvPr id="3" name="TextBox 2">
            <a:extLst>
              <a:ext uri="{FF2B5EF4-FFF2-40B4-BE49-F238E27FC236}">
                <a16:creationId xmlns:a16="http://schemas.microsoft.com/office/drawing/2014/main" id="{42C28DAD-8A07-394D-2AD7-A75E4E6C0570}"/>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866129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FD86B6-04CA-4EE2-84A1-132AF988739B}"/>
              </a:ext>
            </a:extLst>
          </p:cNvPr>
          <p:cNvPicPr>
            <a:picLocks noChangeAspect="1"/>
          </p:cNvPicPr>
          <p:nvPr/>
        </p:nvPicPr>
        <p:blipFill>
          <a:blip r:embed="rId2"/>
          <a:stretch>
            <a:fillRect/>
          </a:stretch>
        </p:blipFill>
        <p:spPr>
          <a:xfrm>
            <a:off x="-148292" y="0"/>
            <a:ext cx="12209663" cy="6858000"/>
          </a:xfrm>
          <a:prstGeom prst="rect">
            <a:avLst/>
          </a:prstGeom>
        </p:spPr>
      </p:pic>
      <p:sp>
        <p:nvSpPr>
          <p:cNvPr id="3" name="TextBox 2">
            <a:extLst>
              <a:ext uri="{FF2B5EF4-FFF2-40B4-BE49-F238E27FC236}">
                <a16:creationId xmlns:a16="http://schemas.microsoft.com/office/drawing/2014/main" id="{CDCF0710-0D05-47E9-A00E-922AAE7E41B6}"/>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10:12</a:t>
            </a:r>
            <a:endParaRPr lang="en-ZA" sz="3200" dirty="0">
              <a:solidFill>
                <a:schemeClr val="bg1"/>
              </a:solidFill>
            </a:endParaRPr>
          </a:p>
        </p:txBody>
      </p:sp>
    </p:spTree>
    <p:extLst>
      <p:ext uri="{BB962C8B-B14F-4D97-AF65-F5344CB8AC3E}">
        <p14:creationId xmlns:p14="http://schemas.microsoft.com/office/powerpoint/2010/main" val="23529716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13The sun stood still, and the moon stayed, until the nation had avenged themselves of their enemies… The sun stayed in the middle of the sky, and didn’t hurry to go down about a whole day.</a:t>
            </a:r>
            <a:endParaRPr lang="en-ZA" dirty="0"/>
          </a:p>
        </p:txBody>
      </p:sp>
      <p:sp>
        <p:nvSpPr>
          <p:cNvPr id="2" name="TextBox 1">
            <a:extLst>
              <a:ext uri="{FF2B5EF4-FFF2-40B4-BE49-F238E27FC236}">
                <a16:creationId xmlns:a16="http://schemas.microsoft.com/office/drawing/2014/main" id="{44F84CFB-1CC2-897D-C679-99919B5BE487}"/>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2898996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A2B2D4-D1DD-4DA5-B88A-7091AB2D1DBC}"/>
              </a:ext>
            </a:extLst>
          </p:cNvPr>
          <p:cNvPicPr>
            <a:picLocks noChangeAspect="1"/>
          </p:cNvPicPr>
          <p:nvPr/>
        </p:nvPicPr>
        <p:blipFill>
          <a:blip r:embed="rId2"/>
          <a:stretch>
            <a:fillRect/>
          </a:stretch>
        </p:blipFill>
        <p:spPr>
          <a:xfrm>
            <a:off x="-49530" y="0"/>
            <a:ext cx="12291060" cy="6858000"/>
          </a:xfrm>
          <a:prstGeom prst="rect">
            <a:avLst/>
          </a:prstGeom>
        </p:spPr>
      </p:pic>
      <p:sp>
        <p:nvSpPr>
          <p:cNvPr id="4" name="TextBox 3">
            <a:extLst>
              <a:ext uri="{FF2B5EF4-FFF2-40B4-BE49-F238E27FC236}">
                <a16:creationId xmlns:a16="http://schemas.microsoft.com/office/drawing/2014/main" id="{35A6BD5B-E0C7-4BF9-83E9-0FBB1D624515}"/>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10:13</a:t>
            </a:r>
            <a:endParaRPr lang="en-ZA" sz="3200" dirty="0">
              <a:solidFill>
                <a:schemeClr val="bg1"/>
              </a:solidFill>
            </a:endParaRPr>
          </a:p>
        </p:txBody>
      </p:sp>
    </p:spTree>
    <p:extLst>
      <p:ext uri="{BB962C8B-B14F-4D97-AF65-F5344CB8AC3E}">
        <p14:creationId xmlns:p14="http://schemas.microsoft.com/office/powerpoint/2010/main" val="3167461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14There was no day like that before it or after it, that Yahweh listened to the voice of a man; for Yahweh fought for Israel.</a:t>
            </a:r>
            <a:endParaRPr lang="en-ZA" dirty="0"/>
          </a:p>
        </p:txBody>
      </p:sp>
      <p:sp>
        <p:nvSpPr>
          <p:cNvPr id="2" name="TextBox 1">
            <a:extLst>
              <a:ext uri="{FF2B5EF4-FFF2-40B4-BE49-F238E27FC236}">
                <a16:creationId xmlns:a16="http://schemas.microsoft.com/office/drawing/2014/main" id="{385926FE-0504-A425-AA24-4D73BBFDB57E}"/>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663640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FCD83C-E637-4E81-948F-767034016B6A}"/>
              </a:ext>
            </a:extLst>
          </p:cNvPr>
          <p:cNvPicPr>
            <a:picLocks noChangeAspect="1"/>
          </p:cNvPicPr>
          <p:nvPr/>
        </p:nvPicPr>
        <p:blipFill>
          <a:blip r:embed="rId2"/>
          <a:stretch>
            <a:fillRect/>
          </a:stretch>
        </p:blipFill>
        <p:spPr>
          <a:xfrm>
            <a:off x="0" y="0"/>
            <a:ext cx="12471806" cy="6858000"/>
          </a:xfrm>
          <a:prstGeom prst="rect">
            <a:avLst/>
          </a:prstGeom>
        </p:spPr>
      </p:pic>
      <p:sp>
        <p:nvSpPr>
          <p:cNvPr id="4" name="TextBox 3">
            <a:extLst>
              <a:ext uri="{FF2B5EF4-FFF2-40B4-BE49-F238E27FC236}">
                <a16:creationId xmlns:a16="http://schemas.microsoft.com/office/drawing/2014/main" id="{47040FF6-BA62-404F-977B-695E4350CE54}"/>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10:14</a:t>
            </a:r>
            <a:endParaRPr lang="en-ZA" sz="3200" dirty="0">
              <a:solidFill>
                <a:schemeClr val="bg1"/>
              </a:solidFill>
            </a:endParaRPr>
          </a:p>
        </p:txBody>
      </p:sp>
    </p:spTree>
    <p:extLst>
      <p:ext uri="{BB962C8B-B14F-4D97-AF65-F5344CB8AC3E}">
        <p14:creationId xmlns:p14="http://schemas.microsoft.com/office/powerpoint/2010/main" val="3687213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4800" b="0" i="0" u="none" strike="noStrike" baseline="0" dirty="0">
                <a:latin typeface="TimesNewRomanPSMT"/>
              </a:rPr>
              <a:t>Sun stands still – Joshua 10:6-14</a:t>
            </a:r>
            <a:endParaRPr lang="en-ZA" sz="4800" dirty="0"/>
          </a:p>
        </p:txBody>
      </p:sp>
      <p:sp>
        <p:nvSpPr>
          <p:cNvPr id="3" name="TextBox 2">
            <a:extLst>
              <a:ext uri="{FF2B5EF4-FFF2-40B4-BE49-F238E27FC236}">
                <a16:creationId xmlns:a16="http://schemas.microsoft.com/office/drawing/2014/main" id="{5370FB9F-319F-8C64-5C3A-F2F987977CC3}"/>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206678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779CA7-DAAF-4374-BD56-6ED02B355975}"/>
              </a:ext>
            </a:extLst>
          </p:cNvPr>
          <p:cNvPicPr>
            <a:picLocks noChangeAspect="1"/>
          </p:cNvPicPr>
          <p:nvPr/>
        </p:nvPicPr>
        <p:blipFill>
          <a:blip r:embed="rId2"/>
          <a:stretch>
            <a:fillRect/>
          </a:stretch>
        </p:blipFill>
        <p:spPr>
          <a:xfrm>
            <a:off x="-1" y="0"/>
            <a:ext cx="12330043" cy="6858000"/>
          </a:xfrm>
          <a:prstGeom prst="rect">
            <a:avLst/>
          </a:prstGeom>
        </p:spPr>
      </p:pic>
      <p:sp>
        <p:nvSpPr>
          <p:cNvPr id="3" name="TextBox 2">
            <a:extLst>
              <a:ext uri="{FF2B5EF4-FFF2-40B4-BE49-F238E27FC236}">
                <a16:creationId xmlns:a16="http://schemas.microsoft.com/office/drawing/2014/main" id="{DF2EA3EA-E322-4C76-AE46-D0EA34BEDD97}"/>
              </a:ext>
            </a:extLst>
          </p:cNvPr>
          <p:cNvSpPr txBox="1"/>
          <p:nvPr/>
        </p:nvSpPr>
        <p:spPr>
          <a:xfrm>
            <a:off x="6581334" y="238172"/>
            <a:ext cx="5748708" cy="5675586"/>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6000" b="0" i="0" u="none" strike="noStrike" baseline="0" dirty="0">
                <a:solidFill>
                  <a:schemeClr val="bg1"/>
                </a:solidFill>
                <a:latin typeface="TimesNewRomanPSMT"/>
              </a:rPr>
              <a:t>Sun stands still – Joshua 10:6-14</a:t>
            </a:r>
            <a:endParaRPr lang="en-ZA" sz="6000" dirty="0">
              <a:solidFill>
                <a:schemeClr val="bg1"/>
              </a:solidFill>
            </a:endParaRPr>
          </a:p>
        </p:txBody>
      </p:sp>
    </p:spTree>
    <p:extLst>
      <p:ext uri="{BB962C8B-B14F-4D97-AF65-F5344CB8AC3E}">
        <p14:creationId xmlns:p14="http://schemas.microsoft.com/office/powerpoint/2010/main" val="295932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342900" y="408214"/>
            <a:ext cx="5632231" cy="5866461"/>
          </a:xfrm>
          <a:prstGeom prst="rect">
            <a:avLst/>
          </a:prstGeom>
          <a:noFill/>
        </p:spPr>
        <p:txBody>
          <a:bodyPr wrap="square" rtlCol="0">
            <a:noAutofit/>
          </a:bodyPr>
          <a:lstStyle/>
          <a:p>
            <a:r>
              <a:rPr lang="en-US" sz="3600" b="0" i="0" dirty="0">
                <a:solidFill>
                  <a:srgbClr val="121212"/>
                </a:solidFill>
                <a:effectLst/>
                <a:latin typeface="ArialMT"/>
              </a:rPr>
              <a:t>1Now when </a:t>
            </a:r>
            <a:r>
              <a:rPr lang="en-US" sz="3600" b="0" i="0" dirty="0" err="1">
                <a:solidFill>
                  <a:srgbClr val="121212"/>
                </a:solidFill>
                <a:effectLst/>
                <a:latin typeface="ArialMT"/>
              </a:rPr>
              <a:t>Adoni</a:t>
            </a:r>
            <a:r>
              <a:rPr lang="en-US" sz="3600" b="0" i="0" dirty="0">
                <a:solidFill>
                  <a:srgbClr val="121212"/>
                </a:solidFill>
                <a:effectLst/>
                <a:latin typeface="ArialMT"/>
              </a:rPr>
              <a:t>-Zedek king of Jerusalem heard how Joshua had taken Ai, and had utterly destroyed it; as he had done to Jericho and her king, so he had done to Ai and her king; and how the inhabitants of Gibeon had made peace with Israel, and were among them, </a:t>
            </a:r>
            <a:endParaRPr lang="en-ZA" sz="3600" dirty="0"/>
          </a:p>
        </p:txBody>
      </p:sp>
      <p:sp>
        <p:nvSpPr>
          <p:cNvPr id="5" name="TextBox 4">
            <a:extLst>
              <a:ext uri="{FF2B5EF4-FFF2-40B4-BE49-F238E27FC236}">
                <a16:creationId xmlns:a16="http://schemas.microsoft.com/office/drawing/2014/main" id="{0F1619D0-B029-4D62-AB38-51A4CE645A28}"/>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807423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E6AA6C-66AE-48A2-ABE7-4C336786C19F}"/>
              </a:ext>
            </a:extLst>
          </p:cNvPr>
          <p:cNvPicPr>
            <a:picLocks noChangeAspect="1"/>
          </p:cNvPicPr>
          <p:nvPr/>
        </p:nvPicPr>
        <p:blipFill>
          <a:blip r:embed="rId2"/>
          <a:stretch>
            <a:fillRect/>
          </a:stretch>
        </p:blipFill>
        <p:spPr>
          <a:xfrm>
            <a:off x="-1211816" y="0"/>
            <a:ext cx="13403816" cy="6858000"/>
          </a:xfrm>
          <a:prstGeom prst="rect">
            <a:avLst/>
          </a:prstGeom>
        </p:spPr>
      </p:pic>
      <p:sp>
        <p:nvSpPr>
          <p:cNvPr id="4" name="TextBox 3">
            <a:extLst>
              <a:ext uri="{FF2B5EF4-FFF2-40B4-BE49-F238E27FC236}">
                <a16:creationId xmlns:a16="http://schemas.microsoft.com/office/drawing/2014/main" id="{A3D41240-D4F4-42AA-86C4-589BF6730BE0}"/>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10:1</a:t>
            </a:r>
            <a:endParaRPr lang="en-ZA" sz="3200" dirty="0">
              <a:solidFill>
                <a:schemeClr val="bg1"/>
              </a:solidFill>
            </a:endParaRPr>
          </a:p>
        </p:txBody>
      </p:sp>
    </p:spTree>
    <p:extLst>
      <p:ext uri="{BB962C8B-B14F-4D97-AF65-F5344CB8AC3E}">
        <p14:creationId xmlns:p14="http://schemas.microsoft.com/office/powerpoint/2010/main" val="1653752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000" dirty="0"/>
              <a:t>[Because Gibeon was an important city, he asked the kings of four other cities:]</a:t>
            </a:r>
          </a:p>
          <a:p>
            <a:r>
              <a:rPr lang="en-US" sz="4000" b="0" i="0" dirty="0">
                <a:solidFill>
                  <a:srgbClr val="121212"/>
                </a:solidFill>
                <a:effectLst/>
                <a:latin typeface="ArialMT"/>
              </a:rPr>
              <a:t>4“Come up to me and help me. Let’s strike Gibeon; for they have made peace with Joshua and with the children of Israel.” </a:t>
            </a:r>
            <a:endParaRPr lang="en-ZA" sz="4000" dirty="0"/>
          </a:p>
        </p:txBody>
      </p:sp>
      <p:sp>
        <p:nvSpPr>
          <p:cNvPr id="2" name="TextBox 1">
            <a:extLst>
              <a:ext uri="{FF2B5EF4-FFF2-40B4-BE49-F238E27FC236}">
                <a16:creationId xmlns:a16="http://schemas.microsoft.com/office/drawing/2014/main" id="{1F107055-B660-B153-3195-C60F2C6D4F8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659422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58B4AD-8EA2-461C-8181-CA8833330179}"/>
              </a:ext>
            </a:extLst>
          </p:cNvPr>
          <p:cNvPicPr>
            <a:picLocks noChangeAspect="1"/>
          </p:cNvPicPr>
          <p:nvPr/>
        </p:nvPicPr>
        <p:blipFill>
          <a:blip r:embed="rId2"/>
          <a:stretch>
            <a:fillRect/>
          </a:stretch>
        </p:blipFill>
        <p:spPr>
          <a:xfrm>
            <a:off x="-496389" y="0"/>
            <a:ext cx="13381463" cy="6858000"/>
          </a:xfrm>
          <a:prstGeom prst="rect">
            <a:avLst/>
          </a:prstGeom>
        </p:spPr>
      </p:pic>
      <p:sp>
        <p:nvSpPr>
          <p:cNvPr id="4" name="TextBox 3">
            <a:extLst>
              <a:ext uri="{FF2B5EF4-FFF2-40B4-BE49-F238E27FC236}">
                <a16:creationId xmlns:a16="http://schemas.microsoft.com/office/drawing/2014/main" id="{AA8DCF5F-0546-4F99-AB3A-6A391E205798}"/>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10:4</a:t>
            </a:r>
            <a:endParaRPr lang="en-ZA" sz="3200" dirty="0">
              <a:solidFill>
                <a:schemeClr val="bg1"/>
              </a:solidFill>
            </a:endParaRPr>
          </a:p>
        </p:txBody>
      </p:sp>
    </p:spTree>
    <p:extLst>
      <p:ext uri="{BB962C8B-B14F-4D97-AF65-F5344CB8AC3E}">
        <p14:creationId xmlns:p14="http://schemas.microsoft.com/office/powerpoint/2010/main" val="900344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8" y="69701"/>
            <a:ext cx="5155324" cy="5675585"/>
          </a:xfrm>
          <a:prstGeom prst="rect">
            <a:avLst/>
          </a:prstGeom>
          <a:noFill/>
        </p:spPr>
        <p:txBody>
          <a:bodyPr wrap="square" rtlCol="0">
            <a:noAutofit/>
          </a:bodyPr>
          <a:lstStyle/>
          <a:p>
            <a:r>
              <a:rPr lang="en-US" sz="3600" b="0" i="0" dirty="0">
                <a:solidFill>
                  <a:srgbClr val="121212"/>
                </a:solidFill>
                <a:effectLst/>
                <a:latin typeface="ArialMT"/>
              </a:rPr>
              <a:t> 6The men of Gibeon sent to Joshua at the camp at Gilgal, saying, “Don’t abandon your servants! Come up to us quickly and save us! Help us; for all the kings of the Amorites that dwell in the hill country have gathered together against us.”</a:t>
            </a:r>
            <a:endParaRPr lang="en-ZA" dirty="0"/>
          </a:p>
        </p:txBody>
      </p:sp>
      <p:sp>
        <p:nvSpPr>
          <p:cNvPr id="2" name="TextBox 1">
            <a:extLst>
              <a:ext uri="{FF2B5EF4-FFF2-40B4-BE49-F238E27FC236}">
                <a16:creationId xmlns:a16="http://schemas.microsoft.com/office/drawing/2014/main" id="{764321E4-D34C-6E7D-2E6B-19C27BA0CA1A}"/>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40337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TotalTime>
  <Words>512</Words>
  <Application>Microsoft Office PowerPoint</Application>
  <PresentationFormat>Widescreen</PresentationFormat>
  <Paragraphs>46</Paragraphs>
  <Slides>26</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ArialMT</vt:lpstr>
      <vt:lpstr>Calibri</vt:lpstr>
      <vt:lpstr>Calibri Light</vt:lpstr>
      <vt:lpstr>TimesNewRomanPSMT</vt:lpstr>
      <vt:lpstr>Office Theme</vt:lpstr>
      <vt:lpstr>12-6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Jessica Lloyd-Jones</cp:lastModifiedBy>
  <cp:revision>15</cp:revision>
  <dcterms:created xsi:type="dcterms:W3CDTF">2021-07-20T09:23:46Z</dcterms:created>
  <dcterms:modified xsi:type="dcterms:W3CDTF">2023-01-24T09:16:48Z</dcterms:modified>
</cp:coreProperties>
</file>