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8" r:id="rId2"/>
    <p:sldId id="309" r:id="rId3"/>
    <p:sldId id="289" r:id="rId4"/>
    <p:sldId id="324" r:id="rId5"/>
    <p:sldId id="299" r:id="rId6"/>
    <p:sldId id="311" r:id="rId7"/>
    <p:sldId id="300" r:id="rId8"/>
    <p:sldId id="312" r:id="rId9"/>
    <p:sldId id="301" r:id="rId10"/>
    <p:sldId id="313" r:id="rId11"/>
    <p:sldId id="302" r:id="rId12"/>
    <p:sldId id="314" r:id="rId13"/>
    <p:sldId id="303" r:id="rId14"/>
    <p:sldId id="315" r:id="rId15"/>
    <p:sldId id="304" r:id="rId16"/>
    <p:sldId id="316" r:id="rId17"/>
    <p:sldId id="305" r:id="rId18"/>
    <p:sldId id="317" r:id="rId19"/>
    <p:sldId id="306" r:id="rId20"/>
    <p:sldId id="318" r:id="rId21"/>
    <p:sldId id="307" r:id="rId22"/>
    <p:sldId id="319" r:id="rId23"/>
    <p:sldId id="290" r:id="rId24"/>
    <p:sldId id="320" r:id="rId25"/>
    <p:sldId id="291" r:id="rId26"/>
    <p:sldId id="321" r:id="rId27"/>
    <p:sldId id="292" r:id="rId28"/>
    <p:sldId id="322" r:id="rId29"/>
    <p:sldId id="293" r:id="rId30"/>
    <p:sldId id="32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9251" autoAdjust="0"/>
  </p:normalViewPr>
  <p:slideViewPr>
    <p:cSldViewPr snapToGrid="0">
      <p:cViewPr varScale="1">
        <p:scale>
          <a:sx n="59" d="100"/>
          <a:sy n="59" d="100"/>
        </p:scale>
        <p:origin x="9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800" b="1" i="0" u="none" strike="noStrike" baseline="0">
                <a:latin typeface="TimesNewRomanPS-BoldMT"/>
              </a:rPr>
              <a:t>Checked</a:t>
            </a:r>
          </a:p>
          <a:p>
            <a:pPr algn="l"/>
            <a:r>
              <a:rPr lang="en-IN" sz="1800" b="1" i="0" u="none" strike="noStrike" baseline="0">
                <a:latin typeface="TimesNewRomanPS-BoldMT"/>
              </a:rPr>
              <a:t>13 </a:t>
            </a:r>
            <a:r>
              <a:rPr lang="en-IN" sz="1800" b="1" i="0" u="none" strike="noStrike" baseline="0" dirty="0">
                <a:latin typeface="TimesNewRomanPS-BoldMT"/>
              </a:rPr>
              <a:t>Gideon</a:t>
            </a:r>
          </a:p>
          <a:p>
            <a:pPr algn="l"/>
            <a:r>
              <a:rPr lang="en-US" sz="1800" b="0" i="0" u="none" strike="noStrike" baseline="0" dirty="0">
                <a:latin typeface="TimesNewRomanPSMT"/>
              </a:rPr>
              <a:t>1. Gideon’s Call – Judges 6:1-18 (Left Top)</a:t>
            </a:r>
          </a:p>
          <a:p>
            <a:pPr algn="l"/>
            <a:r>
              <a:rPr lang="en-US" sz="1800" b="0" i="0" u="none" strike="noStrike" baseline="0" dirty="0">
                <a:latin typeface="TimesNewRomanPSMT"/>
              </a:rPr>
              <a:t>2. Offering – Judges 6:19-24 (Center Top)</a:t>
            </a:r>
          </a:p>
          <a:p>
            <a:pPr algn="l"/>
            <a:r>
              <a:rPr lang="en-US" sz="1800" b="0" i="0" u="none" strike="noStrike" baseline="0" dirty="0">
                <a:latin typeface="TimesNewRomanPSMT"/>
              </a:rPr>
              <a:t>3. Pulling down Altar – Judges 6:25-32 (Right Top)</a:t>
            </a:r>
          </a:p>
          <a:p>
            <a:pPr algn="l"/>
            <a:r>
              <a:rPr lang="en-US" sz="1800" b="0" i="0" u="none" strike="noStrike" baseline="0" dirty="0">
                <a:latin typeface="TimesNewRomanPSMT"/>
              </a:rPr>
              <a:t>4. Fleece – Judges 6:33-40 (Right Bottom)</a:t>
            </a:r>
          </a:p>
          <a:p>
            <a:pPr algn="l"/>
            <a:r>
              <a:rPr lang="en-US" sz="1800" b="0" i="0" u="none" strike="noStrike" baseline="0" dirty="0">
                <a:latin typeface="TimesNewRomanPSMT"/>
              </a:rPr>
              <a:t>5. Thinning the Army – Judges 7:1-8 (Center Bottom)</a:t>
            </a:r>
          </a:p>
          <a:p>
            <a:pPr algn="l"/>
            <a:r>
              <a:rPr lang="en-US" sz="1800" b="0" i="0" u="none" strike="noStrike" baseline="0" dirty="0">
                <a:latin typeface="TimesNewRomanPSMT"/>
              </a:rPr>
              <a:t>6. Midianite’s dream – Judges 7:9-15 (Left Bottom)</a:t>
            </a:r>
          </a:p>
          <a:p>
            <a:pPr algn="l"/>
            <a:r>
              <a:rPr lang="en-US" sz="1800" b="0" i="0" u="none" strike="noStrike" baseline="0" dirty="0">
                <a:latin typeface="TimesNewRomanPSMT"/>
              </a:rPr>
              <a:t>7. Trumpets and Torches – Judges 7:16-22 (Center)</a:t>
            </a:r>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88850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IN" dirty="0"/>
              <a:t>13-1</a:t>
            </a:r>
          </a:p>
        </p:txBody>
      </p:sp>
      <p:sp>
        <p:nvSpPr>
          <p:cNvPr id="3" name="Content Placeholder 2">
            <a:extLst>
              <a:ext uri="{FF2B5EF4-FFF2-40B4-BE49-F238E27FC236}">
                <a16:creationId xmlns:a16="http://schemas.microsoft.com/office/drawing/2014/main" id="{77C8C5EB-7063-4EFF-9206-9F831A363AF1}"/>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286946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3B5BB0-CCA8-4617-BC15-A1A81C313F72}"/>
              </a:ext>
            </a:extLst>
          </p:cNvPr>
          <p:cNvPicPr>
            <a:picLocks noChangeAspect="1"/>
          </p:cNvPicPr>
          <p:nvPr/>
        </p:nvPicPr>
        <p:blipFill>
          <a:blip r:embed="rId2"/>
          <a:stretch>
            <a:fillRect/>
          </a:stretch>
        </p:blipFill>
        <p:spPr>
          <a:xfrm>
            <a:off x="0" y="-28233"/>
            <a:ext cx="12990786" cy="6886233"/>
          </a:xfrm>
          <a:prstGeom prst="rect">
            <a:avLst/>
          </a:prstGeom>
        </p:spPr>
      </p:pic>
      <p:sp>
        <p:nvSpPr>
          <p:cNvPr id="4" name="TextBox 3">
            <a:extLst>
              <a:ext uri="{FF2B5EF4-FFF2-40B4-BE49-F238E27FC236}">
                <a16:creationId xmlns:a16="http://schemas.microsoft.com/office/drawing/2014/main" id="{FD560296-572B-4EEA-9DEF-31238CC0C2A8}"/>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6:3</a:t>
            </a:r>
            <a:endParaRPr lang="en-ZA" sz="3200" dirty="0">
              <a:solidFill>
                <a:schemeClr val="bg1"/>
              </a:solidFill>
            </a:endParaRPr>
          </a:p>
        </p:txBody>
      </p:sp>
    </p:spTree>
    <p:extLst>
      <p:ext uri="{BB962C8B-B14F-4D97-AF65-F5344CB8AC3E}">
        <p14:creationId xmlns:p14="http://schemas.microsoft.com/office/powerpoint/2010/main" val="308309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6Israel was brought very low because of Midian; and the children of Israel cried to Yahweh.</a:t>
            </a:r>
            <a:endParaRPr lang="en-ZA" dirty="0"/>
          </a:p>
        </p:txBody>
      </p:sp>
      <p:sp>
        <p:nvSpPr>
          <p:cNvPr id="2" name="TextBox 1">
            <a:extLst>
              <a:ext uri="{FF2B5EF4-FFF2-40B4-BE49-F238E27FC236}">
                <a16:creationId xmlns:a16="http://schemas.microsoft.com/office/drawing/2014/main" id="{71708572-F48E-9E3C-C9F8-D2031A4272D0}"/>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39307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6F3BFE-9F69-43AF-AD0D-B8C9CDB8846A}"/>
              </a:ext>
            </a:extLst>
          </p:cNvPr>
          <p:cNvPicPr>
            <a:picLocks noChangeAspect="1"/>
          </p:cNvPicPr>
          <p:nvPr/>
        </p:nvPicPr>
        <p:blipFill>
          <a:blip r:embed="rId2"/>
          <a:stretch>
            <a:fillRect/>
          </a:stretch>
        </p:blipFill>
        <p:spPr>
          <a:xfrm>
            <a:off x="-76023" y="1"/>
            <a:ext cx="12268023" cy="6858000"/>
          </a:xfrm>
          <a:prstGeom prst="rect">
            <a:avLst/>
          </a:prstGeom>
        </p:spPr>
      </p:pic>
      <p:sp>
        <p:nvSpPr>
          <p:cNvPr id="4" name="TextBox 3">
            <a:extLst>
              <a:ext uri="{FF2B5EF4-FFF2-40B4-BE49-F238E27FC236}">
                <a16:creationId xmlns:a16="http://schemas.microsoft.com/office/drawing/2014/main" id="{729F6D05-7A71-4AB4-BCF9-C8C299D5AD6A}"/>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6:6</a:t>
            </a:r>
            <a:endParaRPr lang="en-ZA" sz="3200" dirty="0">
              <a:solidFill>
                <a:schemeClr val="bg1"/>
              </a:solidFill>
            </a:endParaRPr>
          </a:p>
        </p:txBody>
      </p:sp>
    </p:spTree>
    <p:extLst>
      <p:ext uri="{BB962C8B-B14F-4D97-AF65-F5344CB8AC3E}">
        <p14:creationId xmlns:p14="http://schemas.microsoft.com/office/powerpoint/2010/main" val="398514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226422" y="160940"/>
            <a:ext cx="5979923" cy="6481160"/>
          </a:xfrm>
          <a:prstGeom prst="rect">
            <a:avLst/>
          </a:prstGeom>
          <a:noFill/>
        </p:spPr>
        <p:txBody>
          <a:bodyPr wrap="square" rtlCol="0">
            <a:noAutofit/>
          </a:bodyPr>
          <a:lstStyle/>
          <a:p>
            <a:r>
              <a:rPr lang="en-US" sz="4000" b="0" i="0" dirty="0">
                <a:solidFill>
                  <a:srgbClr val="121212"/>
                </a:solidFill>
                <a:effectLst/>
                <a:latin typeface="ArialMT"/>
              </a:rPr>
              <a:t>8Yahweh sent a prophet to the children of Israel; and he said to them, “Yahweh, the God of Israel, says, ‘I brought you up from Egypt, and brought you out of the house of bondage. </a:t>
            </a:r>
            <a:endParaRPr lang="en-ZA" dirty="0"/>
          </a:p>
        </p:txBody>
      </p:sp>
      <p:sp>
        <p:nvSpPr>
          <p:cNvPr id="3" name="TextBox 2">
            <a:extLst>
              <a:ext uri="{FF2B5EF4-FFF2-40B4-BE49-F238E27FC236}">
                <a16:creationId xmlns:a16="http://schemas.microsoft.com/office/drawing/2014/main" id="{906A6BB1-E04F-6FB2-5A9E-DBE99991FA06}"/>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08354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A0F6F6-D455-4EAC-B9AA-6D7530324A25}"/>
              </a:ext>
            </a:extLst>
          </p:cNvPr>
          <p:cNvPicPr>
            <a:picLocks noChangeAspect="1"/>
          </p:cNvPicPr>
          <p:nvPr/>
        </p:nvPicPr>
        <p:blipFill>
          <a:blip r:embed="rId2"/>
          <a:stretch>
            <a:fillRect/>
          </a:stretch>
        </p:blipFill>
        <p:spPr>
          <a:xfrm>
            <a:off x="-2140857" y="0"/>
            <a:ext cx="14332857" cy="6858000"/>
          </a:xfrm>
          <a:prstGeom prst="rect">
            <a:avLst/>
          </a:prstGeom>
        </p:spPr>
      </p:pic>
      <p:sp>
        <p:nvSpPr>
          <p:cNvPr id="4" name="TextBox 3">
            <a:extLst>
              <a:ext uri="{FF2B5EF4-FFF2-40B4-BE49-F238E27FC236}">
                <a16:creationId xmlns:a16="http://schemas.microsoft.com/office/drawing/2014/main" id="{733C48EC-71B9-441D-B751-BC069CAE003D}"/>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6:8</a:t>
            </a:r>
            <a:endParaRPr lang="en-ZA" sz="3200" dirty="0">
              <a:solidFill>
                <a:schemeClr val="bg1"/>
              </a:solidFill>
            </a:endParaRPr>
          </a:p>
        </p:txBody>
      </p:sp>
    </p:spTree>
    <p:extLst>
      <p:ext uri="{BB962C8B-B14F-4D97-AF65-F5344CB8AC3E}">
        <p14:creationId xmlns:p14="http://schemas.microsoft.com/office/powerpoint/2010/main" val="1532666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9I delivered you out of the hand of the Egyptians and out of the hand of all who oppressed you, and drove them out from before you, and gave you their land. </a:t>
            </a:r>
            <a:endParaRPr lang="en-ZA" dirty="0"/>
          </a:p>
        </p:txBody>
      </p:sp>
      <p:sp>
        <p:nvSpPr>
          <p:cNvPr id="3" name="TextBox 2">
            <a:extLst>
              <a:ext uri="{FF2B5EF4-FFF2-40B4-BE49-F238E27FC236}">
                <a16:creationId xmlns:a16="http://schemas.microsoft.com/office/drawing/2014/main" id="{AE9AE7E7-C04E-86BF-22D3-CFB8D365A0BA}"/>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156979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7B727B-FEBD-4D67-A53B-91BDBAF69B65}"/>
              </a:ext>
            </a:extLst>
          </p:cNvPr>
          <p:cNvPicPr>
            <a:picLocks noChangeAspect="1"/>
          </p:cNvPicPr>
          <p:nvPr/>
        </p:nvPicPr>
        <p:blipFill>
          <a:blip r:embed="rId2"/>
          <a:stretch>
            <a:fillRect/>
          </a:stretch>
        </p:blipFill>
        <p:spPr>
          <a:xfrm>
            <a:off x="0" y="1"/>
            <a:ext cx="13281471" cy="6858000"/>
          </a:xfrm>
          <a:prstGeom prst="rect">
            <a:avLst/>
          </a:prstGeom>
        </p:spPr>
      </p:pic>
      <p:sp>
        <p:nvSpPr>
          <p:cNvPr id="4" name="TextBox 3">
            <a:extLst>
              <a:ext uri="{FF2B5EF4-FFF2-40B4-BE49-F238E27FC236}">
                <a16:creationId xmlns:a16="http://schemas.microsoft.com/office/drawing/2014/main" id="{3D97F49A-18AB-4B71-801B-2E784C696610}"/>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6:9</a:t>
            </a:r>
            <a:endParaRPr lang="en-ZA" sz="3200" dirty="0">
              <a:solidFill>
                <a:schemeClr val="bg1"/>
              </a:solidFill>
            </a:endParaRPr>
          </a:p>
        </p:txBody>
      </p:sp>
    </p:spTree>
    <p:extLst>
      <p:ext uri="{BB962C8B-B14F-4D97-AF65-F5344CB8AC3E}">
        <p14:creationId xmlns:p14="http://schemas.microsoft.com/office/powerpoint/2010/main" val="3846883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10I said to you, “I am Yahweh your God. You shall not fear the gods of the Amorites, in whose land you dwell.” But you have not listened to my voice.’”</a:t>
            </a:r>
            <a:endParaRPr lang="en-ZA" dirty="0"/>
          </a:p>
        </p:txBody>
      </p:sp>
      <p:sp>
        <p:nvSpPr>
          <p:cNvPr id="2" name="TextBox 1">
            <a:extLst>
              <a:ext uri="{FF2B5EF4-FFF2-40B4-BE49-F238E27FC236}">
                <a16:creationId xmlns:a16="http://schemas.microsoft.com/office/drawing/2014/main" id="{A752E837-AC63-62CC-AB00-F3C06EC2DD5E}"/>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2353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9978C1-98C6-4663-A5BF-3255E08346C9}"/>
              </a:ext>
            </a:extLst>
          </p:cNvPr>
          <p:cNvPicPr>
            <a:picLocks noChangeAspect="1"/>
          </p:cNvPicPr>
          <p:nvPr/>
        </p:nvPicPr>
        <p:blipFill>
          <a:blip r:embed="rId2"/>
          <a:stretch>
            <a:fillRect/>
          </a:stretch>
        </p:blipFill>
        <p:spPr>
          <a:xfrm rot="5400000">
            <a:off x="2439994" y="-2825688"/>
            <a:ext cx="8788715" cy="13668703"/>
          </a:xfrm>
          <a:prstGeom prst="rect">
            <a:avLst/>
          </a:prstGeom>
        </p:spPr>
      </p:pic>
      <p:sp>
        <p:nvSpPr>
          <p:cNvPr id="4" name="TextBox 3">
            <a:extLst>
              <a:ext uri="{FF2B5EF4-FFF2-40B4-BE49-F238E27FC236}">
                <a16:creationId xmlns:a16="http://schemas.microsoft.com/office/drawing/2014/main" id="{808438FF-3BB8-445C-81CF-B41247CA3DE1}"/>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6:10</a:t>
            </a:r>
            <a:endParaRPr lang="en-ZA" sz="3200" dirty="0">
              <a:solidFill>
                <a:schemeClr val="bg1"/>
              </a:solidFill>
            </a:endParaRPr>
          </a:p>
        </p:txBody>
      </p:sp>
    </p:spTree>
    <p:extLst>
      <p:ext uri="{BB962C8B-B14F-4D97-AF65-F5344CB8AC3E}">
        <p14:creationId xmlns:p14="http://schemas.microsoft.com/office/powerpoint/2010/main" val="1161560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121212"/>
                </a:solidFill>
                <a:effectLst/>
                <a:latin typeface="ArialMT"/>
              </a:rPr>
              <a:t>11 … Gideon was beating out wheat in the wine press, to hide it from the Midianites. </a:t>
            </a:r>
            <a:endParaRPr lang="en-ZA" dirty="0"/>
          </a:p>
        </p:txBody>
      </p:sp>
      <p:sp>
        <p:nvSpPr>
          <p:cNvPr id="2" name="TextBox 1">
            <a:extLst>
              <a:ext uri="{FF2B5EF4-FFF2-40B4-BE49-F238E27FC236}">
                <a16:creationId xmlns:a16="http://schemas.microsoft.com/office/drawing/2014/main" id="{3BFD0A04-A70D-F870-5DF4-1B2EE82AFC17}"/>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57762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7DCE27-CA6A-4D42-B4A7-367F855EF1CD}"/>
              </a:ext>
            </a:extLst>
          </p:cNvPr>
          <p:cNvPicPr>
            <a:picLocks noChangeAspect="1"/>
          </p:cNvPicPr>
          <p:nvPr/>
        </p:nvPicPr>
        <p:blipFill>
          <a:blip r:embed="rId2"/>
          <a:stretch>
            <a:fillRect/>
          </a:stretch>
        </p:blipFill>
        <p:spPr>
          <a:xfrm>
            <a:off x="1" y="-1"/>
            <a:ext cx="12192000" cy="7287605"/>
          </a:xfrm>
          <a:prstGeom prst="rect">
            <a:avLst/>
          </a:prstGeom>
        </p:spPr>
      </p:pic>
      <p:sp>
        <p:nvSpPr>
          <p:cNvPr id="4" name="TextBox 3">
            <a:extLst>
              <a:ext uri="{FF2B5EF4-FFF2-40B4-BE49-F238E27FC236}">
                <a16:creationId xmlns:a16="http://schemas.microsoft.com/office/drawing/2014/main" id="{2E261076-AEBD-4D35-9DB6-83289EA8279B}"/>
              </a:ext>
            </a:extLst>
          </p:cNvPr>
          <p:cNvSpPr txBox="1"/>
          <p:nvPr/>
        </p:nvSpPr>
        <p:spPr>
          <a:xfrm>
            <a:off x="6706728" y="2263744"/>
            <a:ext cx="5748708" cy="5675586"/>
          </a:xfrm>
          <a:prstGeom prst="rect">
            <a:avLst/>
          </a:prstGeom>
          <a:noFill/>
        </p:spPr>
        <p:txBody>
          <a:bodyPr wrap="square" rtlCol="0">
            <a:noAutofit/>
          </a:bodyPr>
          <a:lstStyle/>
          <a:p>
            <a:pPr algn="l"/>
            <a:r>
              <a:rPr lang="en-US" sz="6000" b="0" i="0" u="none" strike="noStrike" baseline="0" dirty="0">
                <a:solidFill>
                  <a:schemeClr val="bg1"/>
                </a:solidFill>
                <a:latin typeface="TimesNewRomanPSMT"/>
              </a:rPr>
              <a:t>Gideon’s Call – Judges 6:1-18</a:t>
            </a:r>
          </a:p>
        </p:txBody>
      </p:sp>
    </p:spTree>
    <p:extLst>
      <p:ext uri="{BB962C8B-B14F-4D97-AF65-F5344CB8AC3E}">
        <p14:creationId xmlns:p14="http://schemas.microsoft.com/office/powerpoint/2010/main" val="2029575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E21376-E804-49A7-944E-142330479AE0}"/>
              </a:ext>
            </a:extLst>
          </p:cNvPr>
          <p:cNvPicPr>
            <a:picLocks noChangeAspect="1"/>
          </p:cNvPicPr>
          <p:nvPr/>
        </p:nvPicPr>
        <p:blipFill>
          <a:blip r:embed="rId2"/>
          <a:stretch>
            <a:fillRect/>
          </a:stretch>
        </p:blipFill>
        <p:spPr>
          <a:xfrm>
            <a:off x="0" y="-709448"/>
            <a:ext cx="12192000" cy="7567448"/>
          </a:xfrm>
          <a:prstGeom prst="rect">
            <a:avLst/>
          </a:prstGeom>
        </p:spPr>
      </p:pic>
      <p:sp>
        <p:nvSpPr>
          <p:cNvPr id="4" name="TextBox 3">
            <a:extLst>
              <a:ext uri="{FF2B5EF4-FFF2-40B4-BE49-F238E27FC236}">
                <a16:creationId xmlns:a16="http://schemas.microsoft.com/office/drawing/2014/main" id="{291F2BE5-9A1E-462D-8A19-172AC90B0D2A}"/>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6:11</a:t>
            </a:r>
            <a:endParaRPr lang="en-ZA" sz="3200" dirty="0">
              <a:solidFill>
                <a:schemeClr val="bg1"/>
              </a:solidFill>
            </a:endParaRPr>
          </a:p>
        </p:txBody>
      </p:sp>
    </p:spTree>
    <p:extLst>
      <p:ext uri="{BB962C8B-B14F-4D97-AF65-F5344CB8AC3E}">
        <p14:creationId xmlns:p14="http://schemas.microsoft.com/office/powerpoint/2010/main" val="3927665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12Yahweh’s angel appeared to him, and said to him, “Yahweh is with you, you mighty man of valor!”</a:t>
            </a:r>
            <a:endParaRPr lang="en-ZA" dirty="0"/>
          </a:p>
        </p:txBody>
      </p:sp>
      <p:sp>
        <p:nvSpPr>
          <p:cNvPr id="2" name="TextBox 1">
            <a:extLst>
              <a:ext uri="{FF2B5EF4-FFF2-40B4-BE49-F238E27FC236}">
                <a16:creationId xmlns:a16="http://schemas.microsoft.com/office/drawing/2014/main" id="{2597DECB-3CE2-42D4-16AE-85DC04E1782A}"/>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86612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B0B543-20D9-481F-BDA8-856D369A087E}"/>
              </a:ext>
            </a:extLst>
          </p:cNvPr>
          <p:cNvPicPr>
            <a:picLocks noChangeAspect="1"/>
          </p:cNvPicPr>
          <p:nvPr/>
        </p:nvPicPr>
        <p:blipFill>
          <a:blip r:embed="rId2"/>
          <a:stretch>
            <a:fillRect/>
          </a:stretch>
        </p:blipFill>
        <p:spPr>
          <a:xfrm>
            <a:off x="0" y="-34007"/>
            <a:ext cx="12192000" cy="6892007"/>
          </a:xfrm>
          <a:prstGeom prst="rect">
            <a:avLst/>
          </a:prstGeom>
        </p:spPr>
      </p:pic>
      <p:sp>
        <p:nvSpPr>
          <p:cNvPr id="4" name="TextBox 3">
            <a:extLst>
              <a:ext uri="{FF2B5EF4-FFF2-40B4-BE49-F238E27FC236}">
                <a16:creationId xmlns:a16="http://schemas.microsoft.com/office/drawing/2014/main" id="{AC21805A-3F59-4DD1-85F0-D7780BC9F34D}"/>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6:12</a:t>
            </a:r>
            <a:endParaRPr lang="en-ZA" sz="3200" dirty="0">
              <a:solidFill>
                <a:schemeClr val="bg1"/>
              </a:solidFill>
            </a:endParaRPr>
          </a:p>
        </p:txBody>
      </p:sp>
    </p:spTree>
    <p:extLst>
      <p:ext uri="{BB962C8B-B14F-4D97-AF65-F5344CB8AC3E}">
        <p14:creationId xmlns:p14="http://schemas.microsoft.com/office/powerpoint/2010/main" val="3219427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482923" y="0"/>
            <a:ext cx="5155324" cy="5675585"/>
          </a:xfrm>
          <a:prstGeom prst="rect">
            <a:avLst/>
          </a:prstGeom>
          <a:noFill/>
        </p:spPr>
        <p:txBody>
          <a:bodyPr wrap="square" rtlCol="0">
            <a:noAutofit/>
          </a:bodyPr>
          <a:lstStyle/>
          <a:p>
            <a:r>
              <a:rPr lang="en-US" sz="3200" b="0" i="0" dirty="0">
                <a:solidFill>
                  <a:srgbClr val="121212"/>
                </a:solidFill>
                <a:effectLst/>
                <a:latin typeface="ArialMT"/>
              </a:rPr>
              <a:t>13Gideon said to him, “Oh, my lord, if Yahweh is with us, why then has all this happened to us? … Yahweh has cast us off.</a:t>
            </a:r>
            <a:endParaRPr lang="en-ZA" dirty="0"/>
          </a:p>
        </p:txBody>
      </p:sp>
      <p:sp>
        <p:nvSpPr>
          <p:cNvPr id="2" name="TextBox 1">
            <a:extLst>
              <a:ext uri="{FF2B5EF4-FFF2-40B4-BE49-F238E27FC236}">
                <a16:creationId xmlns:a16="http://schemas.microsoft.com/office/drawing/2014/main" id="{EE6F41BB-E7DC-7485-C8C1-AE3AE26F835A}"/>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289899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11DF1B-0877-4598-85AF-59EC73420811}"/>
              </a:ext>
            </a:extLst>
          </p:cNvPr>
          <p:cNvPicPr>
            <a:picLocks noChangeAspect="1"/>
          </p:cNvPicPr>
          <p:nvPr/>
        </p:nvPicPr>
        <p:blipFill>
          <a:blip r:embed="rId2"/>
          <a:stretch>
            <a:fillRect/>
          </a:stretch>
        </p:blipFill>
        <p:spPr>
          <a:xfrm>
            <a:off x="-868792" y="-261578"/>
            <a:ext cx="14252028" cy="8523272"/>
          </a:xfrm>
          <a:prstGeom prst="rect">
            <a:avLst/>
          </a:prstGeom>
        </p:spPr>
      </p:pic>
      <p:sp>
        <p:nvSpPr>
          <p:cNvPr id="4" name="TextBox 3">
            <a:extLst>
              <a:ext uri="{FF2B5EF4-FFF2-40B4-BE49-F238E27FC236}">
                <a16:creationId xmlns:a16="http://schemas.microsoft.com/office/drawing/2014/main" id="{E7A083E6-8C4F-42C3-B64B-C9BD2719097E}"/>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6:13</a:t>
            </a:r>
            <a:endParaRPr lang="en-ZA" sz="3200" dirty="0">
              <a:solidFill>
                <a:schemeClr val="bg1"/>
              </a:solidFill>
            </a:endParaRPr>
          </a:p>
        </p:txBody>
      </p:sp>
    </p:spTree>
    <p:extLst>
      <p:ext uri="{BB962C8B-B14F-4D97-AF65-F5344CB8AC3E}">
        <p14:creationId xmlns:p14="http://schemas.microsoft.com/office/powerpoint/2010/main" val="2533844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121212"/>
                </a:solidFill>
                <a:effectLst/>
                <a:latin typeface="ArialMT"/>
              </a:rPr>
              <a:t>14Yahweh looked at him, and said, “Go in this your might, and save Israel from the hand of Midian. Haven’t I sent you?”</a:t>
            </a:r>
            <a:endParaRPr lang="en-ZA" dirty="0"/>
          </a:p>
        </p:txBody>
      </p:sp>
      <p:sp>
        <p:nvSpPr>
          <p:cNvPr id="3" name="TextBox 2">
            <a:extLst>
              <a:ext uri="{FF2B5EF4-FFF2-40B4-BE49-F238E27FC236}">
                <a16:creationId xmlns:a16="http://schemas.microsoft.com/office/drawing/2014/main" id="{CA37D33B-3A92-B763-255F-6BBE94DCD362}"/>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66364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385402-B9A1-4BF2-8EC5-2D0A5D535BD5}"/>
              </a:ext>
            </a:extLst>
          </p:cNvPr>
          <p:cNvPicPr>
            <a:picLocks noChangeAspect="1"/>
          </p:cNvPicPr>
          <p:nvPr/>
        </p:nvPicPr>
        <p:blipFill>
          <a:blip r:embed="rId2"/>
          <a:stretch>
            <a:fillRect/>
          </a:stretch>
        </p:blipFill>
        <p:spPr>
          <a:xfrm>
            <a:off x="0" y="0"/>
            <a:ext cx="12192000" cy="7661753"/>
          </a:xfrm>
          <a:prstGeom prst="rect">
            <a:avLst/>
          </a:prstGeom>
        </p:spPr>
      </p:pic>
      <p:sp>
        <p:nvSpPr>
          <p:cNvPr id="4" name="TextBox 3">
            <a:extLst>
              <a:ext uri="{FF2B5EF4-FFF2-40B4-BE49-F238E27FC236}">
                <a16:creationId xmlns:a16="http://schemas.microsoft.com/office/drawing/2014/main" id="{98BEF8AD-EB03-40D8-B276-8E3B9D091374}"/>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6:14</a:t>
            </a:r>
            <a:endParaRPr lang="en-ZA" sz="3200" dirty="0">
              <a:solidFill>
                <a:schemeClr val="bg1"/>
              </a:solidFill>
            </a:endParaRPr>
          </a:p>
        </p:txBody>
      </p:sp>
    </p:spTree>
    <p:extLst>
      <p:ext uri="{BB962C8B-B14F-4D97-AF65-F5344CB8AC3E}">
        <p14:creationId xmlns:p14="http://schemas.microsoft.com/office/powerpoint/2010/main" val="1313493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121212"/>
                </a:solidFill>
                <a:effectLst/>
                <a:latin typeface="ArialMT"/>
              </a:rPr>
              <a:t>15He said to him, “O Lord, how shall I save Israel? Behold, my family is the poorest in Manasseh, and I am the least in my father’s house.”</a:t>
            </a:r>
            <a:endParaRPr lang="en-ZA" dirty="0"/>
          </a:p>
        </p:txBody>
      </p:sp>
      <p:sp>
        <p:nvSpPr>
          <p:cNvPr id="2" name="TextBox 1">
            <a:extLst>
              <a:ext uri="{FF2B5EF4-FFF2-40B4-BE49-F238E27FC236}">
                <a16:creationId xmlns:a16="http://schemas.microsoft.com/office/drawing/2014/main" id="{3E024797-C80E-CC7F-4097-685A73224C9B}"/>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768309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D0DCC8-A16F-4D19-B178-06767C164CAF}"/>
              </a:ext>
            </a:extLst>
          </p:cNvPr>
          <p:cNvPicPr>
            <a:picLocks noChangeAspect="1"/>
          </p:cNvPicPr>
          <p:nvPr/>
        </p:nvPicPr>
        <p:blipFill>
          <a:blip r:embed="rId2"/>
          <a:stretch>
            <a:fillRect/>
          </a:stretch>
        </p:blipFill>
        <p:spPr>
          <a:xfrm>
            <a:off x="-1" y="-1127243"/>
            <a:ext cx="12555415" cy="7985244"/>
          </a:xfrm>
          <a:prstGeom prst="rect">
            <a:avLst/>
          </a:prstGeom>
        </p:spPr>
      </p:pic>
      <p:sp>
        <p:nvSpPr>
          <p:cNvPr id="4" name="TextBox 3">
            <a:extLst>
              <a:ext uri="{FF2B5EF4-FFF2-40B4-BE49-F238E27FC236}">
                <a16:creationId xmlns:a16="http://schemas.microsoft.com/office/drawing/2014/main" id="{74B1F3D5-1AF4-44BE-9E13-8AE87C9990A0}"/>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6:15</a:t>
            </a:r>
            <a:endParaRPr lang="en-ZA" sz="3200" dirty="0">
              <a:solidFill>
                <a:schemeClr val="bg1"/>
              </a:solidFill>
            </a:endParaRPr>
          </a:p>
        </p:txBody>
      </p:sp>
    </p:spTree>
    <p:extLst>
      <p:ext uri="{BB962C8B-B14F-4D97-AF65-F5344CB8AC3E}">
        <p14:creationId xmlns:p14="http://schemas.microsoft.com/office/powerpoint/2010/main" val="2196808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16Yahweh said to him, “Surely I will be with you, and you shall strike the Midianites as one man.”</a:t>
            </a:r>
            <a:endParaRPr lang="en-ZA" dirty="0"/>
          </a:p>
        </p:txBody>
      </p:sp>
      <p:sp>
        <p:nvSpPr>
          <p:cNvPr id="2" name="TextBox 1">
            <a:extLst>
              <a:ext uri="{FF2B5EF4-FFF2-40B4-BE49-F238E27FC236}">
                <a16:creationId xmlns:a16="http://schemas.microsoft.com/office/drawing/2014/main" id="{585F3C67-9A00-4BE5-441E-A1CD8DF1E3BB}"/>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27247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gn="l"/>
            <a:r>
              <a:rPr lang="en-US" sz="4800" b="0" i="0" u="none" strike="noStrike" baseline="0" dirty="0">
                <a:latin typeface="TimesNewRomanPSMT"/>
              </a:rPr>
              <a:t>Gideon’s Call – Judges 6:1-18</a:t>
            </a:r>
          </a:p>
        </p:txBody>
      </p:sp>
      <p:sp>
        <p:nvSpPr>
          <p:cNvPr id="3" name="TextBox 2">
            <a:extLst>
              <a:ext uri="{FF2B5EF4-FFF2-40B4-BE49-F238E27FC236}">
                <a16:creationId xmlns:a16="http://schemas.microsoft.com/office/drawing/2014/main" id="{99D12864-A333-CE1C-9FD4-DCC8A6C4C752}"/>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206678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DEE0BC-72B4-4A8C-93A1-64D3BBB7AFF3}"/>
              </a:ext>
            </a:extLst>
          </p:cNvPr>
          <p:cNvPicPr>
            <a:picLocks noChangeAspect="1"/>
          </p:cNvPicPr>
          <p:nvPr/>
        </p:nvPicPr>
        <p:blipFill>
          <a:blip r:embed="rId2"/>
          <a:stretch>
            <a:fillRect/>
          </a:stretch>
        </p:blipFill>
        <p:spPr>
          <a:xfrm>
            <a:off x="0" y="-47840"/>
            <a:ext cx="12924692" cy="6905840"/>
          </a:xfrm>
          <a:prstGeom prst="rect">
            <a:avLst/>
          </a:prstGeom>
        </p:spPr>
      </p:pic>
      <p:sp>
        <p:nvSpPr>
          <p:cNvPr id="4" name="TextBox 3">
            <a:extLst>
              <a:ext uri="{FF2B5EF4-FFF2-40B4-BE49-F238E27FC236}">
                <a16:creationId xmlns:a16="http://schemas.microsoft.com/office/drawing/2014/main" id="{A8F4EE8E-FB31-405F-85D2-261FE12F11C8}"/>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6:16</a:t>
            </a:r>
            <a:endParaRPr lang="en-ZA" sz="3200" dirty="0">
              <a:solidFill>
                <a:schemeClr val="bg1"/>
              </a:solidFill>
            </a:endParaRPr>
          </a:p>
        </p:txBody>
      </p:sp>
    </p:spTree>
    <p:extLst>
      <p:ext uri="{BB962C8B-B14F-4D97-AF65-F5344CB8AC3E}">
        <p14:creationId xmlns:p14="http://schemas.microsoft.com/office/powerpoint/2010/main" val="18692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7DCE27-CA6A-4D42-B4A7-367F855EF1CD}"/>
              </a:ext>
            </a:extLst>
          </p:cNvPr>
          <p:cNvPicPr>
            <a:picLocks noChangeAspect="1"/>
          </p:cNvPicPr>
          <p:nvPr/>
        </p:nvPicPr>
        <p:blipFill>
          <a:blip r:embed="rId2"/>
          <a:stretch>
            <a:fillRect/>
          </a:stretch>
        </p:blipFill>
        <p:spPr>
          <a:xfrm>
            <a:off x="1" y="-1"/>
            <a:ext cx="12192000" cy="7287605"/>
          </a:xfrm>
          <a:prstGeom prst="rect">
            <a:avLst/>
          </a:prstGeom>
        </p:spPr>
      </p:pic>
      <p:sp>
        <p:nvSpPr>
          <p:cNvPr id="4" name="TextBox 3">
            <a:extLst>
              <a:ext uri="{FF2B5EF4-FFF2-40B4-BE49-F238E27FC236}">
                <a16:creationId xmlns:a16="http://schemas.microsoft.com/office/drawing/2014/main" id="{2E261076-AEBD-4D35-9DB6-83289EA8279B}"/>
              </a:ext>
            </a:extLst>
          </p:cNvPr>
          <p:cNvSpPr txBox="1"/>
          <p:nvPr/>
        </p:nvSpPr>
        <p:spPr>
          <a:xfrm>
            <a:off x="6706728" y="2263744"/>
            <a:ext cx="5748708" cy="5675586"/>
          </a:xfrm>
          <a:prstGeom prst="rect">
            <a:avLst/>
          </a:prstGeom>
          <a:noFill/>
        </p:spPr>
        <p:txBody>
          <a:bodyPr wrap="square" rtlCol="0">
            <a:noAutofit/>
          </a:bodyPr>
          <a:lstStyle/>
          <a:p>
            <a:pPr algn="l"/>
            <a:r>
              <a:rPr lang="en-US" sz="6000" b="0" i="0" u="none" strike="noStrike" baseline="0" dirty="0">
                <a:solidFill>
                  <a:schemeClr val="bg1"/>
                </a:solidFill>
                <a:latin typeface="TimesNewRomanPSMT"/>
              </a:rPr>
              <a:t>Gideon’s Call – Judges 6:1-18</a:t>
            </a:r>
          </a:p>
        </p:txBody>
      </p:sp>
    </p:spTree>
    <p:extLst>
      <p:ext uri="{BB962C8B-B14F-4D97-AF65-F5344CB8AC3E}">
        <p14:creationId xmlns:p14="http://schemas.microsoft.com/office/powerpoint/2010/main" val="272389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1The children of Israel did that which was evil in Yahweh’s sight, so Yahweh delivered them into the hand of Midian seven years. </a:t>
            </a:r>
            <a:endParaRPr lang="en-ZA" dirty="0"/>
          </a:p>
        </p:txBody>
      </p:sp>
      <p:sp>
        <p:nvSpPr>
          <p:cNvPr id="2" name="TextBox 1">
            <a:extLst>
              <a:ext uri="{FF2B5EF4-FFF2-40B4-BE49-F238E27FC236}">
                <a16:creationId xmlns:a16="http://schemas.microsoft.com/office/drawing/2014/main" id="{A6416045-9E88-D00C-FED5-2A7B28013D8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80742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C81C8-2151-46EA-A44C-42D4B06EF672}"/>
              </a:ext>
            </a:extLst>
          </p:cNvPr>
          <p:cNvPicPr>
            <a:picLocks noChangeAspect="1"/>
          </p:cNvPicPr>
          <p:nvPr/>
        </p:nvPicPr>
        <p:blipFill>
          <a:blip r:embed="rId2"/>
          <a:stretch>
            <a:fillRect/>
          </a:stretch>
        </p:blipFill>
        <p:spPr>
          <a:xfrm>
            <a:off x="0" y="0"/>
            <a:ext cx="16482848" cy="7110248"/>
          </a:xfrm>
          <a:prstGeom prst="rect">
            <a:avLst/>
          </a:prstGeom>
        </p:spPr>
      </p:pic>
      <p:sp>
        <p:nvSpPr>
          <p:cNvPr id="4" name="TextBox 3">
            <a:extLst>
              <a:ext uri="{FF2B5EF4-FFF2-40B4-BE49-F238E27FC236}">
                <a16:creationId xmlns:a16="http://schemas.microsoft.com/office/drawing/2014/main" id="{FE349862-8F2F-45A3-AF82-013DB5B470C7}"/>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6:1</a:t>
            </a:r>
            <a:endParaRPr lang="en-ZA" sz="3200" dirty="0">
              <a:solidFill>
                <a:schemeClr val="bg1"/>
              </a:solidFill>
            </a:endParaRPr>
          </a:p>
        </p:txBody>
      </p:sp>
    </p:spTree>
    <p:extLst>
      <p:ext uri="{BB962C8B-B14F-4D97-AF65-F5344CB8AC3E}">
        <p14:creationId xmlns:p14="http://schemas.microsoft.com/office/powerpoint/2010/main" val="372505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2The hand of Midian prevailed against Israel; and because of Midian the children of Israel made themselves the dens which are in the mountains, the caves, and the strongholds. </a:t>
            </a:r>
            <a:endParaRPr lang="en-ZA" dirty="0"/>
          </a:p>
        </p:txBody>
      </p:sp>
      <p:sp>
        <p:nvSpPr>
          <p:cNvPr id="3" name="TextBox 2">
            <a:extLst>
              <a:ext uri="{FF2B5EF4-FFF2-40B4-BE49-F238E27FC236}">
                <a16:creationId xmlns:a16="http://schemas.microsoft.com/office/drawing/2014/main" id="{EC97224D-4101-D02F-2FA3-62E090AE8C9E}"/>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65942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EB3D8-3164-4D7D-B3CA-5A5CF49D2A4C}"/>
              </a:ext>
            </a:extLst>
          </p:cNvPr>
          <p:cNvPicPr>
            <a:picLocks noChangeAspect="1"/>
          </p:cNvPicPr>
          <p:nvPr/>
        </p:nvPicPr>
        <p:blipFill>
          <a:blip r:embed="rId2"/>
          <a:stretch>
            <a:fillRect/>
          </a:stretch>
        </p:blipFill>
        <p:spPr>
          <a:xfrm>
            <a:off x="0" y="1"/>
            <a:ext cx="12818834" cy="6858000"/>
          </a:xfrm>
          <a:prstGeom prst="rect">
            <a:avLst/>
          </a:prstGeom>
        </p:spPr>
      </p:pic>
      <p:sp>
        <p:nvSpPr>
          <p:cNvPr id="4" name="TextBox 3">
            <a:extLst>
              <a:ext uri="{FF2B5EF4-FFF2-40B4-BE49-F238E27FC236}">
                <a16:creationId xmlns:a16="http://schemas.microsoft.com/office/drawing/2014/main" id="{DD47E054-19A6-4BFD-ADEB-64A81D350E55}"/>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6:2</a:t>
            </a:r>
            <a:endParaRPr lang="en-ZA" sz="3200" dirty="0">
              <a:solidFill>
                <a:schemeClr val="bg1"/>
              </a:solidFill>
            </a:endParaRPr>
          </a:p>
        </p:txBody>
      </p:sp>
    </p:spTree>
    <p:extLst>
      <p:ext uri="{BB962C8B-B14F-4D97-AF65-F5344CB8AC3E}">
        <p14:creationId xmlns:p14="http://schemas.microsoft.com/office/powerpoint/2010/main" val="240749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dirty="0">
                <a:solidFill>
                  <a:srgbClr val="121212"/>
                </a:solidFill>
                <a:latin typeface="ArialMT"/>
              </a:rPr>
              <a:t> </a:t>
            </a:r>
            <a:r>
              <a:rPr lang="en-US" sz="4000" b="0" i="0" dirty="0">
                <a:solidFill>
                  <a:srgbClr val="121212"/>
                </a:solidFill>
                <a:effectLst/>
                <a:latin typeface="ArialMT"/>
              </a:rPr>
              <a:t>3So it was, when Israel had sown, that the Midianites, the Amalekites, and the children of the east came up against them. </a:t>
            </a:r>
            <a:r>
              <a:rPr lang="en-US" sz="4000" dirty="0">
                <a:solidFill>
                  <a:srgbClr val="121212"/>
                </a:solidFill>
                <a:latin typeface="ArialMT"/>
              </a:rPr>
              <a:t>5…</a:t>
            </a:r>
            <a:r>
              <a:rPr lang="en-US" sz="4000" b="0" i="0" dirty="0">
                <a:solidFill>
                  <a:srgbClr val="121212"/>
                </a:solidFill>
                <a:effectLst/>
                <a:latin typeface="ArialMT"/>
              </a:rPr>
              <a:t>They came into the land to destroy it.</a:t>
            </a:r>
            <a:r>
              <a:rPr lang="en-US" sz="4000" dirty="0">
                <a:solidFill>
                  <a:srgbClr val="121212"/>
                </a:solidFill>
                <a:latin typeface="ArialMT"/>
              </a:rPr>
              <a:t> </a:t>
            </a:r>
            <a:endParaRPr lang="en-ZA" dirty="0"/>
          </a:p>
        </p:txBody>
      </p:sp>
      <p:sp>
        <p:nvSpPr>
          <p:cNvPr id="2" name="TextBox 1">
            <a:extLst>
              <a:ext uri="{FF2B5EF4-FFF2-40B4-BE49-F238E27FC236}">
                <a16:creationId xmlns:a16="http://schemas.microsoft.com/office/drawing/2014/main" id="{E89747F5-462D-6BD3-79D2-B34CD709EF6C}"/>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4033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572</Words>
  <Application>Microsoft Office PowerPoint</Application>
  <PresentationFormat>Widescreen</PresentationFormat>
  <Paragraphs>57</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ArialMT</vt:lpstr>
      <vt:lpstr>Calibri</vt:lpstr>
      <vt:lpstr>Calibri Light</vt:lpstr>
      <vt:lpstr>TimesNewRomanPS-BoldMT</vt:lpstr>
      <vt:lpstr>TimesNewRomanPSMT</vt:lpstr>
      <vt:lpstr>Office Theme</vt:lpstr>
      <vt:lpstr>13-1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Jessica Lloyd-Jones</cp:lastModifiedBy>
  <cp:revision>15</cp:revision>
  <dcterms:created xsi:type="dcterms:W3CDTF">2021-07-20T09:23:46Z</dcterms:created>
  <dcterms:modified xsi:type="dcterms:W3CDTF">2023-01-21T16:05:28Z</dcterms:modified>
</cp:coreProperties>
</file>