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08" r:id="rId2"/>
    <p:sldId id="326" r:id="rId3"/>
    <p:sldId id="289" r:id="rId4"/>
    <p:sldId id="309" r:id="rId5"/>
    <p:sldId id="310" r:id="rId6"/>
    <p:sldId id="320" r:id="rId7"/>
    <p:sldId id="311" r:id="rId8"/>
    <p:sldId id="314" r:id="rId9"/>
    <p:sldId id="315" r:id="rId10"/>
    <p:sldId id="319" r:id="rId11"/>
    <p:sldId id="316" r:id="rId12"/>
    <p:sldId id="318" r:id="rId13"/>
    <p:sldId id="317" r:id="rId14"/>
    <p:sldId id="321" r:id="rId15"/>
    <p:sldId id="322" r:id="rId16"/>
    <p:sldId id="323" r:id="rId17"/>
    <p:sldId id="324" r:id="rId18"/>
    <p:sldId id="32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88911" autoAdjust="0"/>
  </p:normalViewPr>
  <p:slideViewPr>
    <p:cSldViewPr snapToGrid="0">
      <p:cViewPr varScale="1">
        <p:scale>
          <a:sx n="57" d="100"/>
          <a:sy n="57" d="100"/>
        </p:scale>
        <p:origin x="40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2023/01/23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ch</a:t>
            </a:r>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3981211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2023/01/23</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3D1AE-C111-43F0-AD47-18572ADF5BCE}"/>
              </a:ext>
            </a:extLst>
          </p:cNvPr>
          <p:cNvSpPr>
            <a:spLocks noGrp="1"/>
          </p:cNvSpPr>
          <p:nvPr>
            <p:ph type="title"/>
          </p:nvPr>
        </p:nvSpPr>
        <p:spPr/>
        <p:txBody>
          <a:bodyPr/>
          <a:lstStyle/>
          <a:p>
            <a:r>
              <a:rPr lang="en-US" dirty="0"/>
              <a:t>13-4</a:t>
            </a:r>
            <a:endParaRPr lang="en-IN" dirty="0"/>
          </a:p>
        </p:txBody>
      </p:sp>
      <p:sp>
        <p:nvSpPr>
          <p:cNvPr id="3" name="Content Placeholder 2">
            <a:extLst>
              <a:ext uri="{FF2B5EF4-FFF2-40B4-BE49-F238E27FC236}">
                <a16:creationId xmlns:a16="http://schemas.microsoft.com/office/drawing/2014/main" id="{77C8C5EB-7063-4EFF-9206-9F831A363AF1}"/>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2869461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DDC57159-3358-4C73-BB30-17A4BF2F37D8}"/>
              </a:ext>
            </a:extLst>
          </p:cNvPr>
          <p:cNvPicPr>
            <a:picLocks noChangeAspect="1"/>
          </p:cNvPicPr>
          <p:nvPr/>
        </p:nvPicPr>
        <p:blipFill>
          <a:blip r:embed="rId2"/>
          <a:stretch>
            <a:fillRect/>
          </a:stretch>
        </p:blipFill>
        <p:spPr>
          <a:xfrm>
            <a:off x="0" y="0"/>
            <a:ext cx="13625286" cy="6858000"/>
          </a:xfrm>
          <a:prstGeom prst="rect">
            <a:avLst/>
          </a:prstGeom>
        </p:spPr>
      </p:pic>
      <p:sp>
        <p:nvSpPr>
          <p:cNvPr id="5" name="TextBox 4">
            <a:extLst>
              <a:ext uri="{FF2B5EF4-FFF2-40B4-BE49-F238E27FC236}">
                <a16:creationId xmlns:a16="http://schemas.microsoft.com/office/drawing/2014/main" id="{C02B1096-EF2D-4DFF-B81B-E01231E0EAD4}"/>
              </a:ext>
            </a:extLst>
          </p:cNvPr>
          <p:cNvSpPr txBox="1"/>
          <p:nvPr/>
        </p:nvSpPr>
        <p:spPr>
          <a:xfrm>
            <a:off x="0" y="0"/>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Judges </a:t>
            </a:r>
            <a:r>
              <a:rPr lang="en-US" sz="2000" b="1" cap="all" dirty="0">
                <a:solidFill>
                  <a:schemeClr val="bg1"/>
                </a:solidFill>
                <a:latin typeface="ArialMT"/>
              </a:rPr>
              <a:t>6:36</a:t>
            </a:r>
            <a:endParaRPr lang="en-ZA" sz="3200" dirty="0">
              <a:solidFill>
                <a:schemeClr val="bg1"/>
              </a:solidFill>
            </a:endParaRPr>
          </a:p>
        </p:txBody>
      </p:sp>
    </p:spTree>
    <p:extLst>
      <p:ext uri="{BB962C8B-B14F-4D97-AF65-F5344CB8AC3E}">
        <p14:creationId xmlns:p14="http://schemas.microsoft.com/office/powerpoint/2010/main" val="825739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b="0" i="0" dirty="0">
                <a:solidFill>
                  <a:srgbClr val="121212"/>
                </a:solidFill>
                <a:effectLst/>
                <a:latin typeface="ArialMT"/>
              </a:rPr>
              <a:t>37behold, I will put a fleece of wool on the threshing floor. If there is dew on the fleece only, and it is dry on all the ground, then I’ll know that you will save Israel by my hand, as you have spoken.”</a:t>
            </a:r>
            <a:endParaRPr lang="en-ZA" dirty="0"/>
          </a:p>
        </p:txBody>
      </p:sp>
      <p:sp>
        <p:nvSpPr>
          <p:cNvPr id="2" name="TextBox 1">
            <a:extLst>
              <a:ext uri="{FF2B5EF4-FFF2-40B4-BE49-F238E27FC236}">
                <a16:creationId xmlns:a16="http://schemas.microsoft.com/office/drawing/2014/main" id="{9FB1A712-BC3E-4CB2-0E14-3564A7D97A81}"/>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33576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4FAD43DF-D13E-4561-823E-20BB331A138E}"/>
              </a:ext>
            </a:extLst>
          </p:cNvPr>
          <p:cNvPicPr>
            <a:picLocks noChangeAspect="1"/>
          </p:cNvPicPr>
          <p:nvPr/>
        </p:nvPicPr>
        <p:blipFill>
          <a:blip r:embed="rId2"/>
          <a:stretch>
            <a:fillRect/>
          </a:stretch>
        </p:blipFill>
        <p:spPr>
          <a:xfrm>
            <a:off x="-1030431" y="0"/>
            <a:ext cx="13222432" cy="6858000"/>
          </a:xfrm>
          <a:prstGeom prst="rect">
            <a:avLst/>
          </a:prstGeom>
        </p:spPr>
      </p:pic>
      <p:sp>
        <p:nvSpPr>
          <p:cNvPr id="5" name="TextBox 4">
            <a:extLst>
              <a:ext uri="{FF2B5EF4-FFF2-40B4-BE49-F238E27FC236}">
                <a16:creationId xmlns:a16="http://schemas.microsoft.com/office/drawing/2014/main" id="{04B3EA47-95EB-40B6-8E3E-5ABA74AD7800}"/>
              </a:ext>
            </a:extLst>
          </p:cNvPr>
          <p:cNvSpPr txBox="1"/>
          <p:nvPr/>
        </p:nvSpPr>
        <p:spPr>
          <a:xfrm>
            <a:off x="0" y="0"/>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Judges </a:t>
            </a:r>
            <a:r>
              <a:rPr lang="en-US" sz="2000" b="1" cap="all" dirty="0">
                <a:solidFill>
                  <a:schemeClr val="bg1"/>
                </a:solidFill>
                <a:latin typeface="ArialMT"/>
              </a:rPr>
              <a:t>6:37</a:t>
            </a:r>
            <a:endParaRPr lang="en-ZA" sz="3200" dirty="0">
              <a:solidFill>
                <a:schemeClr val="bg1"/>
              </a:solidFill>
            </a:endParaRPr>
          </a:p>
        </p:txBody>
      </p:sp>
    </p:spTree>
    <p:extLst>
      <p:ext uri="{BB962C8B-B14F-4D97-AF65-F5344CB8AC3E}">
        <p14:creationId xmlns:p14="http://schemas.microsoft.com/office/powerpoint/2010/main" val="3539988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38It was so; for he rose up early on the next day, and pressed the fleece together, and wrung the dew out of the fleece, a bowl full of water.</a:t>
            </a:r>
            <a:endParaRPr lang="en-ZA" dirty="0"/>
          </a:p>
        </p:txBody>
      </p:sp>
      <p:sp>
        <p:nvSpPr>
          <p:cNvPr id="2" name="TextBox 1">
            <a:extLst>
              <a:ext uri="{FF2B5EF4-FFF2-40B4-BE49-F238E27FC236}">
                <a16:creationId xmlns:a16="http://schemas.microsoft.com/office/drawing/2014/main" id="{6D7ED566-E089-9BD9-41C8-6AC1BBD95C07}"/>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460201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8C40A977-D680-4EAB-AB1D-8A02BFFFA58A}"/>
              </a:ext>
            </a:extLst>
          </p:cNvPr>
          <p:cNvPicPr>
            <a:picLocks noChangeAspect="1"/>
          </p:cNvPicPr>
          <p:nvPr/>
        </p:nvPicPr>
        <p:blipFill>
          <a:blip r:embed="rId2"/>
          <a:stretch>
            <a:fillRect/>
          </a:stretch>
        </p:blipFill>
        <p:spPr>
          <a:xfrm>
            <a:off x="0" y="-288757"/>
            <a:ext cx="15559846" cy="7146758"/>
          </a:xfrm>
          <a:prstGeom prst="rect">
            <a:avLst/>
          </a:prstGeom>
        </p:spPr>
      </p:pic>
      <p:sp>
        <p:nvSpPr>
          <p:cNvPr id="5" name="TextBox 4">
            <a:extLst>
              <a:ext uri="{FF2B5EF4-FFF2-40B4-BE49-F238E27FC236}">
                <a16:creationId xmlns:a16="http://schemas.microsoft.com/office/drawing/2014/main" id="{B0443A27-3A46-42D1-852B-AB2990483611}"/>
              </a:ext>
            </a:extLst>
          </p:cNvPr>
          <p:cNvSpPr txBox="1"/>
          <p:nvPr/>
        </p:nvSpPr>
        <p:spPr>
          <a:xfrm>
            <a:off x="0" y="0"/>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Judges </a:t>
            </a:r>
            <a:r>
              <a:rPr lang="en-US" sz="2000" b="1" cap="all" dirty="0">
                <a:solidFill>
                  <a:schemeClr val="bg1"/>
                </a:solidFill>
                <a:latin typeface="ArialMT"/>
              </a:rPr>
              <a:t>6:38</a:t>
            </a:r>
            <a:endParaRPr lang="en-ZA" sz="3200" dirty="0">
              <a:solidFill>
                <a:schemeClr val="bg1"/>
              </a:solidFill>
            </a:endParaRPr>
          </a:p>
        </p:txBody>
      </p:sp>
    </p:spTree>
    <p:extLst>
      <p:ext uri="{BB962C8B-B14F-4D97-AF65-F5344CB8AC3E}">
        <p14:creationId xmlns:p14="http://schemas.microsoft.com/office/powerpoint/2010/main" val="547106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39Gideon said to God, “Don’t let your anger be kindled against me, and I will speak but this once. Please let me make a trial just this once with the fleece. Let it now be dry only on the fleece, and on all the ground let there be dew.”</a:t>
            </a:r>
            <a:endParaRPr lang="en-ZA" sz="1600" dirty="0"/>
          </a:p>
        </p:txBody>
      </p:sp>
      <p:sp>
        <p:nvSpPr>
          <p:cNvPr id="3" name="TextBox 2">
            <a:extLst>
              <a:ext uri="{FF2B5EF4-FFF2-40B4-BE49-F238E27FC236}">
                <a16:creationId xmlns:a16="http://schemas.microsoft.com/office/drawing/2014/main" id="{E8255E58-1881-5CC8-3CC7-35E57A124298}"/>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384129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742DBFEF-C250-4B5B-B330-7C2F6A33D30D}"/>
              </a:ext>
            </a:extLst>
          </p:cNvPr>
          <p:cNvPicPr>
            <a:picLocks noChangeAspect="1"/>
          </p:cNvPicPr>
          <p:nvPr/>
        </p:nvPicPr>
        <p:blipFill>
          <a:blip r:embed="rId2"/>
          <a:stretch>
            <a:fillRect/>
          </a:stretch>
        </p:blipFill>
        <p:spPr>
          <a:xfrm>
            <a:off x="-4269181" y="0"/>
            <a:ext cx="16507327" cy="9432758"/>
          </a:xfrm>
          <a:prstGeom prst="rect">
            <a:avLst/>
          </a:prstGeom>
        </p:spPr>
      </p:pic>
      <p:sp>
        <p:nvSpPr>
          <p:cNvPr id="5" name="TextBox 4">
            <a:extLst>
              <a:ext uri="{FF2B5EF4-FFF2-40B4-BE49-F238E27FC236}">
                <a16:creationId xmlns:a16="http://schemas.microsoft.com/office/drawing/2014/main" id="{C89BA4AC-E9D1-4CFB-8C96-51448C13D66E}"/>
              </a:ext>
            </a:extLst>
          </p:cNvPr>
          <p:cNvSpPr txBox="1"/>
          <p:nvPr/>
        </p:nvSpPr>
        <p:spPr>
          <a:xfrm>
            <a:off x="0" y="0"/>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Judges </a:t>
            </a:r>
            <a:r>
              <a:rPr lang="en-US" sz="2000" b="1" cap="all" dirty="0">
                <a:solidFill>
                  <a:schemeClr val="bg1"/>
                </a:solidFill>
                <a:latin typeface="ArialMT"/>
              </a:rPr>
              <a:t>6:39</a:t>
            </a:r>
            <a:endParaRPr lang="en-ZA" sz="3200" dirty="0">
              <a:solidFill>
                <a:schemeClr val="bg1"/>
              </a:solidFill>
            </a:endParaRPr>
          </a:p>
        </p:txBody>
      </p:sp>
    </p:spTree>
    <p:extLst>
      <p:ext uri="{BB962C8B-B14F-4D97-AF65-F5344CB8AC3E}">
        <p14:creationId xmlns:p14="http://schemas.microsoft.com/office/powerpoint/2010/main" val="1812342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a:solidFill>
                  <a:srgbClr val="121212"/>
                </a:solidFill>
                <a:effectLst/>
                <a:latin typeface="ArialMT"/>
              </a:rPr>
              <a:t>40God did so that night; for it was dry on the fleece only, and there was dew on all the ground.</a:t>
            </a:r>
            <a:endParaRPr lang="en-ZA" dirty="0"/>
          </a:p>
        </p:txBody>
      </p:sp>
      <p:sp>
        <p:nvSpPr>
          <p:cNvPr id="3" name="TextBox 2">
            <a:extLst>
              <a:ext uri="{FF2B5EF4-FFF2-40B4-BE49-F238E27FC236}">
                <a16:creationId xmlns:a16="http://schemas.microsoft.com/office/drawing/2014/main" id="{AAE34830-04C8-C75D-7943-93F2B4E3BAD2}"/>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681162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F64C8E08-F1C9-4FBF-AF02-FAF567ABA9EF}"/>
              </a:ext>
            </a:extLst>
          </p:cNvPr>
          <p:cNvPicPr>
            <a:picLocks noChangeAspect="1"/>
          </p:cNvPicPr>
          <p:nvPr/>
        </p:nvPicPr>
        <p:blipFill>
          <a:blip r:embed="rId2"/>
          <a:stretch>
            <a:fillRect/>
          </a:stretch>
        </p:blipFill>
        <p:spPr>
          <a:xfrm>
            <a:off x="0" y="0"/>
            <a:ext cx="12192000" cy="7956990"/>
          </a:xfrm>
          <a:prstGeom prst="rect">
            <a:avLst/>
          </a:prstGeom>
        </p:spPr>
      </p:pic>
      <p:sp>
        <p:nvSpPr>
          <p:cNvPr id="5" name="TextBox 4">
            <a:extLst>
              <a:ext uri="{FF2B5EF4-FFF2-40B4-BE49-F238E27FC236}">
                <a16:creationId xmlns:a16="http://schemas.microsoft.com/office/drawing/2014/main" id="{C5992595-802A-4100-988C-3DE291DBA09C}"/>
              </a:ext>
            </a:extLst>
          </p:cNvPr>
          <p:cNvSpPr txBox="1"/>
          <p:nvPr/>
        </p:nvSpPr>
        <p:spPr>
          <a:xfrm>
            <a:off x="0" y="0"/>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Judges </a:t>
            </a:r>
            <a:r>
              <a:rPr lang="en-US" sz="2000" b="1" cap="all" dirty="0">
                <a:solidFill>
                  <a:schemeClr val="bg1"/>
                </a:solidFill>
                <a:latin typeface="ArialMT"/>
              </a:rPr>
              <a:t>6:40</a:t>
            </a:r>
            <a:endParaRPr lang="en-ZA" sz="3200" dirty="0">
              <a:solidFill>
                <a:schemeClr val="bg1"/>
              </a:solidFill>
            </a:endParaRPr>
          </a:p>
        </p:txBody>
      </p:sp>
    </p:spTree>
    <p:extLst>
      <p:ext uri="{BB962C8B-B14F-4D97-AF65-F5344CB8AC3E}">
        <p14:creationId xmlns:p14="http://schemas.microsoft.com/office/powerpoint/2010/main" val="1086927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E734BA70-C818-4D07-A97A-1C0C7563192D}"/>
              </a:ext>
            </a:extLst>
          </p:cNvPr>
          <p:cNvPicPr>
            <a:picLocks noChangeAspect="1"/>
          </p:cNvPicPr>
          <p:nvPr/>
        </p:nvPicPr>
        <p:blipFill>
          <a:blip r:embed="rId2"/>
          <a:stretch>
            <a:fillRect/>
          </a:stretch>
        </p:blipFill>
        <p:spPr>
          <a:xfrm>
            <a:off x="-1106905" y="0"/>
            <a:ext cx="13298905" cy="7147939"/>
          </a:xfrm>
          <a:prstGeom prst="rect">
            <a:avLst/>
          </a:prstGeom>
        </p:spPr>
      </p:pic>
      <p:sp>
        <p:nvSpPr>
          <p:cNvPr id="5" name="TextBox 4">
            <a:extLst>
              <a:ext uri="{FF2B5EF4-FFF2-40B4-BE49-F238E27FC236}">
                <a16:creationId xmlns:a16="http://schemas.microsoft.com/office/drawing/2014/main" id="{23945EC6-F78E-45EA-9C12-A2EC60C6A4DB}"/>
              </a:ext>
            </a:extLst>
          </p:cNvPr>
          <p:cNvSpPr txBox="1"/>
          <p:nvPr/>
        </p:nvSpPr>
        <p:spPr>
          <a:xfrm>
            <a:off x="2" y="289939"/>
            <a:ext cx="5975129" cy="6858000"/>
          </a:xfrm>
          <a:prstGeom prst="rect">
            <a:avLst/>
          </a:prstGeom>
          <a:noFill/>
        </p:spPr>
        <p:txBody>
          <a:bodyPr wrap="square" rtlCol="0">
            <a:noAutofit/>
          </a:bodyPr>
          <a:lstStyle/>
          <a:p>
            <a:r>
              <a:rPr lang="en-US" sz="6000" dirty="0">
                <a:solidFill>
                  <a:schemeClr val="bg1"/>
                </a:solidFill>
                <a:latin typeface="TimesNewRomanPSMT"/>
              </a:rPr>
              <a:t>Gideon’s fleece – </a:t>
            </a:r>
          </a:p>
          <a:p>
            <a:r>
              <a:rPr lang="en-US" sz="6000" b="0" i="0" u="none" strike="noStrike" baseline="0" dirty="0">
                <a:solidFill>
                  <a:schemeClr val="bg1"/>
                </a:solidFill>
                <a:latin typeface="TimesNewRomanPSMT"/>
              </a:rPr>
              <a:t>Judges 6:33-40</a:t>
            </a:r>
          </a:p>
        </p:txBody>
      </p:sp>
    </p:spTree>
    <p:extLst>
      <p:ext uri="{BB962C8B-B14F-4D97-AF65-F5344CB8AC3E}">
        <p14:creationId xmlns:p14="http://schemas.microsoft.com/office/powerpoint/2010/main" val="755715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dirty="0">
                <a:latin typeface="TimesNewRomanPSMT"/>
              </a:rPr>
              <a:t>Gideon’s fleece – </a:t>
            </a:r>
            <a:r>
              <a:rPr lang="en-US" sz="4000" b="0" i="0" u="none" strike="noStrike" baseline="0" dirty="0">
                <a:latin typeface="TimesNewRomanPSMT"/>
              </a:rPr>
              <a:t>Judges 6:33-40</a:t>
            </a:r>
          </a:p>
        </p:txBody>
      </p:sp>
      <p:sp>
        <p:nvSpPr>
          <p:cNvPr id="2" name="TextBox 1">
            <a:extLst>
              <a:ext uri="{FF2B5EF4-FFF2-40B4-BE49-F238E27FC236}">
                <a16:creationId xmlns:a16="http://schemas.microsoft.com/office/drawing/2014/main" id="{859BE116-AA93-2721-9C55-102EEE1B34D4}"/>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206678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E734BA70-C818-4D07-A97A-1C0C7563192D}"/>
              </a:ext>
            </a:extLst>
          </p:cNvPr>
          <p:cNvPicPr>
            <a:picLocks noChangeAspect="1"/>
          </p:cNvPicPr>
          <p:nvPr/>
        </p:nvPicPr>
        <p:blipFill>
          <a:blip r:embed="rId2"/>
          <a:stretch>
            <a:fillRect/>
          </a:stretch>
        </p:blipFill>
        <p:spPr>
          <a:xfrm>
            <a:off x="-1106905" y="0"/>
            <a:ext cx="13298905" cy="7147939"/>
          </a:xfrm>
          <a:prstGeom prst="rect">
            <a:avLst/>
          </a:prstGeom>
        </p:spPr>
      </p:pic>
      <p:sp>
        <p:nvSpPr>
          <p:cNvPr id="5" name="TextBox 4">
            <a:extLst>
              <a:ext uri="{FF2B5EF4-FFF2-40B4-BE49-F238E27FC236}">
                <a16:creationId xmlns:a16="http://schemas.microsoft.com/office/drawing/2014/main" id="{23945EC6-F78E-45EA-9C12-A2EC60C6A4DB}"/>
              </a:ext>
            </a:extLst>
          </p:cNvPr>
          <p:cNvSpPr txBox="1"/>
          <p:nvPr/>
        </p:nvSpPr>
        <p:spPr>
          <a:xfrm>
            <a:off x="2" y="289939"/>
            <a:ext cx="5975129" cy="6858000"/>
          </a:xfrm>
          <a:prstGeom prst="rect">
            <a:avLst/>
          </a:prstGeom>
          <a:noFill/>
        </p:spPr>
        <p:txBody>
          <a:bodyPr wrap="square" rtlCol="0">
            <a:noAutofit/>
          </a:bodyPr>
          <a:lstStyle/>
          <a:p>
            <a:r>
              <a:rPr lang="en-US" sz="6000" dirty="0">
                <a:solidFill>
                  <a:schemeClr val="bg1"/>
                </a:solidFill>
                <a:latin typeface="TimesNewRomanPSMT"/>
              </a:rPr>
              <a:t>Gideon’s fleece – </a:t>
            </a:r>
          </a:p>
          <a:p>
            <a:r>
              <a:rPr lang="en-US" sz="6000" b="0" i="0" u="none" strike="noStrike" baseline="0" dirty="0">
                <a:solidFill>
                  <a:schemeClr val="bg1"/>
                </a:solidFill>
                <a:latin typeface="TimesNewRomanPSMT"/>
              </a:rPr>
              <a:t>Judges 6:33-40</a:t>
            </a:r>
          </a:p>
        </p:txBody>
      </p:sp>
    </p:spTree>
    <p:extLst>
      <p:ext uri="{BB962C8B-B14F-4D97-AF65-F5344CB8AC3E}">
        <p14:creationId xmlns:p14="http://schemas.microsoft.com/office/powerpoint/2010/main" val="1384296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33Then all the Midianites and the Amalekites and the children of the east assembled themselves together; and they passed over, and encamped in the valley of Jezreel. </a:t>
            </a:r>
            <a:endParaRPr lang="en-ZA" dirty="0"/>
          </a:p>
        </p:txBody>
      </p:sp>
      <p:sp>
        <p:nvSpPr>
          <p:cNvPr id="2" name="TextBox 1">
            <a:extLst>
              <a:ext uri="{FF2B5EF4-FFF2-40B4-BE49-F238E27FC236}">
                <a16:creationId xmlns:a16="http://schemas.microsoft.com/office/drawing/2014/main" id="{1A13F721-CE53-9346-1868-B706D21B8F37}"/>
              </a:ext>
            </a:extLst>
          </p:cNvPr>
          <p:cNvSpPr txBox="1"/>
          <p:nvPr/>
        </p:nvSpPr>
        <p:spPr>
          <a:xfrm>
            <a:off x="6216871" y="299899"/>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237137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DE5DDA59-4F1F-4968-916D-83B47CE88565}"/>
              </a:ext>
            </a:extLst>
          </p:cNvPr>
          <p:cNvPicPr>
            <a:picLocks noChangeAspect="1"/>
          </p:cNvPicPr>
          <p:nvPr/>
        </p:nvPicPr>
        <p:blipFill>
          <a:blip r:embed="rId2"/>
          <a:stretch>
            <a:fillRect/>
          </a:stretch>
        </p:blipFill>
        <p:spPr>
          <a:xfrm>
            <a:off x="-1" y="0"/>
            <a:ext cx="16650093" cy="6858000"/>
          </a:xfrm>
          <a:prstGeom prst="rect">
            <a:avLst/>
          </a:prstGeom>
        </p:spPr>
      </p:pic>
      <p:sp>
        <p:nvSpPr>
          <p:cNvPr id="5" name="TextBox 4">
            <a:extLst>
              <a:ext uri="{FF2B5EF4-FFF2-40B4-BE49-F238E27FC236}">
                <a16:creationId xmlns:a16="http://schemas.microsoft.com/office/drawing/2014/main" id="{06FDEC7C-AC4F-4B42-80AA-35D9AE12DC69}"/>
              </a:ext>
            </a:extLst>
          </p:cNvPr>
          <p:cNvSpPr txBox="1"/>
          <p:nvPr/>
        </p:nvSpPr>
        <p:spPr>
          <a:xfrm>
            <a:off x="0" y="0"/>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Judges </a:t>
            </a:r>
            <a:r>
              <a:rPr lang="en-US" sz="2000" b="1" cap="all" dirty="0">
                <a:solidFill>
                  <a:schemeClr val="bg1"/>
                </a:solidFill>
                <a:latin typeface="ArialMT"/>
              </a:rPr>
              <a:t>6:33</a:t>
            </a:r>
            <a:endParaRPr lang="en-ZA" sz="3200" dirty="0">
              <a:solidFill>
                <a:schemeClr val="bg1"/>
              </a:solidFill>
            </a:endParaRPr>
          </a:p>
        </p:txBody>
      </p:sp>
    </p:spTree>
    <p:extLst>
      <p:ext uri="{BB962C8B-B14F-4D97-AF65-F5344CB8AC3E}">
        <p14:creationId xmlns:p14="http://schemas.microsoft.com/office/powerpoint/2010/main" val="2325096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34But Yahweh’s Spirit came on Gideon, and he blew a trumpet; and </a:t>
            </a:r>
            <a:r>
              <a:rPr lang="en-US" sz="4000" b="0" i="0" dirty="0" err="1">
                <a:solidFill>
                  <a:srgbClr val="121212"/>
                </a:solidFill>
                <a:effectLst/>
                <a:latin typeface="ArialMT"/>
              </a:rPr>
              <a:t>Abiezer</a:t>
            </a:r>
            <a:r>
              <a:rPr lang="en-US" sz="4000" b="0" i="0" dirty="0">
                <a:solidFill>
                  <a:srgbClr val="121212"/>
                </a:solidFill>
                <a:effectLst/>
                <a:latin typeface="ArialMT"/>
              </a:rPr>
              <a:t> was gathered together to follow him.</a:t>
            </a:r>
            <a:r>
              <a:rPr lang="en-US" sz="4000" dirty="0">
                <a:solidFill>
                  <a:srgbClr val="121212"/>
                </a:solidFill>
                <a:latin typeface="ArialMT"/>
              </a:rPr>
              <a:t>(He sent messengers to the other surrounding tribes and they also joined him.)</a:t>
            </a:r>
            <a:endParaRPr lang="en-ZA" sz="1400" dirty="0"/>
          </a:p>
        </p:txBody>
      </p:sp>
      <p:sp>
        <p:nvSpPr>
          <p:cNvPr id="2" name="TextBox 1">
            <a:extLst>
              <a:ext uri="{FF2B5EF4-FFF2-40B4-BE49-F238E27FC236}">
                <a16:creationId xmlns:a16="http://schemas.microsoft.com/office/drawing/2014/main" id="{7FF3AA8C-ECF1-345C-F944-5E5C73FBB6B4}"/>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846181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31DD8516-29E7-48EC-AE1C-C588D10016DE}"/>
              </a:ext>
            </a:extLst>
          </p:cNvPr>
          <p:cNvPicPr>
            <a:picLocks noChangeAspect="1"/>
          </p:cNvPicPr>
          <p:nvPr/>
        </p:nvPicPr>
        <p:blipFill>
          <a:blip r:embed="rId2"/>
          <a:stretch>
            <a:fillRect/>
          </a:stretch>
        </p:blipFill>
        <p:spPr>
          <a:xfrm>
            <a:off x="-1" y="0"/>
            <a:ext cx="13026919" cy="6858000"/>
          </a:xfrm>
          <a:prstGeom prst="rect">
            <a:avLst/>
          </a:prstGeom>
        </p:spPr>
      </p:pic>
      <p:sp>
        <p:nvSpPr>
          <p:cNvPr id="5" name="TextBox 4">
            <a:extLst>
              <a:ext uri="{FF2B5EF4-FFF2-40B4-BE49-F238E27FC236}">
                <a16:creationId xmlns:a16="http://schemas.microsoft.com/office/drawing/2014/main" id="{9C0192B7-132C-403E-A10C-60778BE193BC}"/>
              </a:ext>
            </a:extLst>
          </p:cNvPr>
          <p:cNvSpPr txBox="1"/>
          <p:nvPr/>
        </p:nvSpPr>
        <p:spPr>
          <a:xfrm>
            <a:off x="0" y="0"/>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Judges </a:t>
            </a:r>
            <a:r>
              <a:rPr lang="en-US" sz="2000" b="1" cap="all" dirty="0">
                <a:solidFill>
                  <a:schemeClr val="bg1"/>
                </a:solidFill>
                <a:latin typeface="ArialMT"/>
              </a:rPr>
              <a:t>6:34</a:t>
            </a:r>
            <a:endParaRPr lang="en-ZA" sz="3200" dirty="0">
              <a:solidFill>
                <a:schemeClr val="bg1"/>
              </a:solidFill>
            </a:endParaRPr>
          </a:p>
        </p:txBody>
      </p:sp>
    </p:spTree>
    <p:extLst>
      <p:ext uri="{BB962C8B-B14F-4D97-AF65-F5344CB8AC3E}">
        <p14:creationId xmlns:p14="http://schemas.microsoft.com/office/powerpoint/2010/main" val="687141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36Gideon said to God, “If you will save Israel by my hand, as you have spoken, </a:t>
            </a:r>
            <a:endParaRPr lang="en-ZA" dirty="0"/>
          </a:p>
        </p:txBody>
      </p:sp>
      <p:sp>
        <p:nvSpPr>
          <p:cNvPr id="3" name="TextBox 2">
            <a:extLst>
              <a:ext uri="{FF2B5EF4-FFF2-40B4-BE49-F238E27FC236}">
                <a16:creationId xmlns:a16="http://schemas.microsoft.com/office/drawing/2014/main" id="{EBC40906-A608-7AEF-FA81-260773186419}"/>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301256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332</Words>
  <Application>Microsoft Office PowerPoint</Application>
  <PresentationFormat>Widescreen</PresentationFormat>
  <Paragraphs>33</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ArialMT</vt:lpstr>
      <vt:lpstr>Calibri</vt:lpstr>
      <vt:lpstr>Calibri Light</vt:lpstr>
      <vt:lpstr>TimesNewRomanPSMT</vt:lpstr>
      <vt:lpstr>Office Theme</vt:lpstr>
      <vt:lpstr>13-4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Jessica Lloyd-Jones</cp:lastModifiedBy>
  <cp:revision>16</cp:revision>
  <dcterms:created xsi:type="dcterms:W3CDTF">2021-07-20T09:23:46Z</dcterms:created>
  <dcterms:modified xsi:type="dcterms:W3CDTF">2023-01-23T18:43:16Z</dcterms:modified>
</cp:coreProperties>
</file>