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308" r:id="rId2"/>
    <p:sldId id="369" r:id="rId3"/>
    <p:sldId id="310" r:id="rId4"/>
    <p:sldId id="366" r:id="rId5"/>
    <p:sldId id="339" r:id="rId6"/>
    <p:sldId id="340" r:id="rId7"/>
    <p:sldId id="341" r:id="rId8"/>
    <p:sldId id="342" r:id="rId9"/>
    <p:sldId id="343" r:id="rId10"/>
    <p:sldId id="344" r:id="rId11"/>
    <p:sldId id="345" r:id="rId12"/>
    <p:sldId id="346" r:id="rId13"/>
    <p:sldId id="347" r:id="rId14"/>
    <p:sldId id="368" r:id="rId15"/>
    <p:sldId id="348" r:id="rId16"/>
    <p:sldId id="367" r:id="rId17"/>
    <p:sldId id="349" r:id="rId18"/>
    <p:sldId id="350" r:id="rId19"/>
    <p:sldId id="351" r:id="rId20"/>
    <p:sldId id="352" r:id="rId21"/>
    <p:sldId id="353" r:id="rId22"/>
    <p:sldId id="354"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63" autoAdjust="0"/>
    <p:restoredTop sz="87354" autoAdjust="0"/>
  </p:normalViewPr>
  <p:slideViewPr>
    <p:cSldViewPr snapToGrid="0">
      <p:cViewPr varScale="1">
        <p:scale>
          <a:sx n="47" d="100"/>
          <a:sy n="47" d="100"/>
        </p:scale>
        <p:origin x="78" y="52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A3CB7-A8E8-4A19-9B3E-857F154853BB}" type="datetimeFigureOut">
              <a:rPr lang="en-ZA" smtClean="0"/>
              <a:t>2023/01/23</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9EA38-4D76-40A4-8BB2-065CF2B5E7C1}" type="slidenum">
              <a:rPr lang="en-ZA" smtClean="0"/>
              <a:t>‹#›</a:t>
            </a:fld>
            <a:endParaRPr lang="en-ZA"/>
          </a:p>
        </p:txBody>
      </p:sp>
    </p:spTree>
    <p:extLst>
      <p:ext uri="{BB962C8B-B14F-4D97-AF65-F5344CB8AC3E}">
        <p14:creationId xmlns:p14="http://schemas.microsoft.com/office/powerpoint/2010/main" val="144124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a:t>ch</a:t>
            </a:r>
          </a:p>
        </p:txBody>
      </p:sp>
      <p:sp>
        <p:nvSpPr>
          <p:cNvPr id="4" name="Slide Number Placeholder 3"/>
          <p:cNvSpPr>
            <a:spLocks noGrp="1"/>
          </p:cNvSpPr>
          <p:nvPr>
            <p:ph type="sldNum" sz="quarter" idx="5"/>
          </p:nvPr>
        </p:nvSpPr>
        <p:spPr/>
        <p:txBody>
          <a:bodyPr/>
          <a:lstStyle/>
          <a:p>
            <a:fld id="{01A9EA38-4D76-40A4-8BB2-065CF2B5E7C1}" type="slidenum">
              <a:rPr lang="en-ZA" smtClean="0"/>
              <a:t>1</a:t>
            </a:fld>
            <a:endParaRPr lang="en-ZA"/>
          </a:p>
        </p:txBody>
      </p:sp>
    </p:spTree>
    <p:extLst>
      <p:ext uri="{BB962C8B-B14F-4D97-AF65-F5344CB8AC3E}">
        <p14:creationId xmlns:p14="http://schemas.microsoft.com/office/powerpoint/2010/main" val="26698262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1A9EA38-4D76-40A4-8BB2-065CF2B5E7C1}" type="slidenum">
              <a:rPr lang="en-ZA" smtClean="0"/>
              <a:t>2</a:t>
            </a:fld>
            <a:endParaRPr lang="en-ZA"/>
          </a:p>
        </p:txBody>
      </p:sp>
    </p:spTree>
    <p:extLst>
      <p:ext uri="{BB962C8B-B14F-4D97-AF65-F5344CB8AC3E}">
        <p14:creationId xmlns:p14="http://schemas.microsoft.com/office/powerpoint/2010/main" val="32377419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1A9EA38-4D76-40A4-8BB2-065CF2B5E7C1}" type="slidenum">
              <a:rPr lang="en-ZA" smtClean="0"/>
              <a:t>4</a:t>
            </a:fld>
            <a:endParaRPr lang="en-ZA"/>
          </a:p>
        </p:txBody>
      </p:sp>
    </p:spTree>
    <p:extLst>
      <p:ext uri="{BB962C8B-B14F-4D97-AF65-F5344CB8AC3E}">
        <p14:creationId xmlns:p14="http://schemas.microsoft.com/office/powerpoint/2010/main" val="18856153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2023/01/23</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2023/01/23</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2023/01/23</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2023/01/23</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2023/01/23</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2023/01/23</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2023/01/23</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2023/01/23</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2023/01/23</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2023/01/23</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2023/01/23</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2023/01/23</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D3D1AE-C111-43F0-AD47-18572ADF5BCE}"/>
              </a:ext>
            </a:extLst>
          </p:cNvPr>
          <p:cNvSpPr>
            <a:spLocks noGrp="1"/>
          </p:cNvSpPr>
          <p:nvPr>
            <p:ph type="title"/>
          </p:nvPr>
        </p:nvSpPr>
        <p:spPr/>
        <p:txBody>
          <a:bodyPr/>
          <a:lstStyle/>
          <a:p>
            <a:r>
              <a:rPr lang="en-US" dirty="0"/>
              <a:t>13-6</a:t>
            </a:r>
            <a:endParaRPr lang="en-IN" dirty="0"/>
          </a:p>
        </p:txBody>
      </p:sp>
      <p:sp>
        <p:nvSpPr>
          <p:cNvPr id="3" name="Content Placeholder 2">
            <a:extLst>
              <a:ext uri="{FF2B5EF4-FFF2-40B4-BE49-F238E27FC236}">
                <a16:creationId xmlns:a16="http://schemas.microsoft.com/office/drawing/2014/main" id="{77C8C5EB-7063-4EFF-9206-9F831A363AF1}"/>
              </a:ext>
            </a:extLst>
          </p:cNvPr>
          <p:cNvSpPr>
            <a:spLocks noGrp="1"/>
          </p:cNvSpPr>
          <p:nvPr>
            <p:ph idx="1"/>
          </p:nvPr>
        </p:nvSpPr>
        <p:spPr/>
        <p:txBody>
          <a:bodyPr/>
          <a:lstStyle/>
          <a:p>
            <a:r>
              <a:rPr lang="en-US" dirty="0"/>
              <a:t>This work is licensed under a Creative Commons Attribution-</a:t>
            </a:r>
            <a:r>
              <a:rPr lang="en-US" dirty="0" err="1"/>
              <a:t>ShareAlike</a:t>
            </a:r>
            <a:r>
              <a:rPr lang="en-US" dirty="0"/>
              <a:t> 4.0 International License.</a:t>
            </a:r>
          </a:p>
          <a:p>
            <a:r>
              <a:rPr lang="en-US" dirty="0"/>
              <a:t>Please add this statement to all the videos you create.</a:t>
            </a:r>
          </a:p>
          <a:p>
            <a:r>
              <a:rPr lang="en-US" dirty="0"/>
              <a:t>English Bible quotes are from the World English Bible US, which is in the public domain.</a:t>
            </a:r>
            <a:endParaRPr lang="en-IN" dirty="0"/>
          </a:p>
          <a:p>
            <a:endParaRPr lang="en-IN" dirty="0"/>
          </a:p>
        </p:txBody>
      </p:sp>
    </p:spTree>
    <p:extLst>
      <p:ext uri="{BB962C8B-B14F-4D97-AF65-F5344CB8AC3E}">
        <p14:creationId xmlns:p14="http://schemas.microsoft.com/office/powerpoint/2010/main" val="28694615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D7B77E09-A9C0-481C-A636-020D6216C15C}"/>
              </a:ext>
            </a:extLst>
          </p:cNvPr>
          <p:cNvPicPr>
            <a:picLocks noChangeAspect="1"/>
          </p:cNvPicPr>
          <p:nvPr/>
        </p:nvPicPr>
        <p:blipFill>
          <a:blip r:embed="rId2"/>
          <a:stretch>
            <a:fillRect/>
          </a:stretch>
        </p:blipFill>
        <p:spPr>
          <a:xfrm>
            <a:off x="-787190" y="0"/>
            <a:ext cx="12979190" cy="6858000"/>
          </a:xfrm>
          <a:prstGeom prst="rect">
            <a:avLst/>
          </a:prstGeom>
        </p:spPr>
      </p:pic>
      <p:sp>
        <p:nvSpPr>
          <p:cNvPr id="5" name="TextBox 4">
            <a:extLst>
              <a:ext uri="{FF2B5EF4-FFF2-40B4-BE49-F238E27FC236}">
                <a16:creationId xmlns:a16="http://schemas.microsoft.com/office/drawing/2014/main" id="{FD4A13C2-C1D5-4E6A-A1F8-8E0C4379787E}"/>
              </a:ext>
            </a:extLst>
          </p:cNvPr>
          <p:cNvSpPr txBox="1"/>
          <p:nvPr/>
        </p:nvSpPr>
        <p:spPr>
          <a:xfrm>
            <a:off x="0" y="0"/>
            <a:ext cx="3116424" cy="584775"/>
          </a:xfrm>
          <a:prstGeom prst="rect">
            <a:avLst/>
          </a:prstGeom>
          <a:noFill/>
        </p:spPr>
        <p:txBody>
          <a:bodyPr wrap="square" rtlCol="0">
            <a:spAutoFit/>
          </a:bodyPr>
          <a:lstStyle/>
          <a:p>
            <a:pPr algn="ctr"/>
            <a:r>
              <a:rPr lang="en-US" sz="3200" b="0" i="0" u="none" strike="noStrike" baseline="0" dirty="0">
                <a:solidFill>
                  <a:schemeClr val="bg1"/>
                </a:solidFill>
                <a:latin typeface="TimesNewRomanPSMT"/>
              </a:rPr>
              <a:t>Judges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7:11</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0027230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b="0" i="0" dirty="0">
                <a:solidFill>
                  <a:srgbClr val="121212"/>
                </a:solidFill>
                <a:effectLst/>
                <a:latin typeface="ArialMT"/>
              </a:rPr>
              <a:t>12The Midianites and the Amalekites and all the children of the east lay along in the valley like locusts for multitude; and their camels were without number, as the sand which is on the seashore for multitude.</a:t>
            </a:r>
            <a:endParaRPr lang="en-ZA" dirty="0"/>
          </a:p>
        </p:txBody>
      </p:sp>
      <p:sp>
        <p:nvSpPr>
          <p:cNvPr id="2" name="TextBox 1">
            <a:extLst>
              <a:ext uri="{FF2B5EF4-FFF2-40B4-BE49-F238E27FC236}">
                <a16:creationId xmlns:a16="http://schemas.microsoft.com/office/drawing/2014/main" id="{B06A4291-6ACD-4E83-142B-EAF8D5D246B0}"/>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31956305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962D6269-076A-449E-90D0-5902227AD62E}"/>
              </a:ext>
            </a:extLst>
          </p:cNvPr>
          <p:cNvPicPr>
            <a:picLocks noChangeAspect="1"/>
          </p:cNvPicPr>
          <p:nvPr/>
        </p:nvPicPr>
        <p:blipFill>
          <a:blip r:embed="rId2"/>
          <a:stretch>
            <a:fillRect/>
          </a:stretch>
        </p:blipFill>
        <p:spPr>
          <a:xfrm>
            <a:off x="-1" y="0"/>
            <a:ext cx="12191999" cy="6909358"/>
          </a:xfrm>
          <a:prstGeom prst="rect">
            <a:avLst/>
          </a:prstGeom>
        </p:spPr>
      </p:pic>
      <p:sp>
        <p:nvSpPr>
          <p:cNvPr id="5" name="TextBox 4">
            <a:extLst>
              <a:ext uri="{FF2B5EF4-FFF2-40B4-BE49-F238E27FC236}">
                <a16:creationId xmlns:a16="http://schemas.microsoft.com/office/drawing/2014/main" id="{A3B8BDFF-6E18-422C-A985-C9A6D7C5368C}"/>
              </a:ext>
            </a:extLst>
          </p:cNvPr>
          <p:cNvSpPr txBox="1"/>
          <p:nvPr/>
        </p:nvSpPr>
        <p:spPr>
          <a:xfrm>
            <a:off x="0" y="0"/>
            <a:ext cx="3116424" cy="584775"/>
          </a:xfrm>
          <a:prstGeom prst="rect">
            <a:avLst/>
          </a:prstGeom>
          <a:noFill/>
        </p:spPr>
        <p:txBody>
          <a:bodyPr wrap="square" rtlCol="0">
            <a:spAutoFit/>
          </a:bodyPr>
          <a:lstStyle/>
          <a:p>
            <a:pPr algn="ctr"/>
            <a:r>
              <a:rPr lang="en-US" sz="3200" b="0" i="0" u="none" strike="noStrike" baseline="0" dirty="0">
                <a:solidFill>
                  <a:schemeClr val="bg1"/>
                </a:solidFill>
                <a:latin typeface="TimesNewRomanPSMT"/>
              </a:rPr>
              <a:t>Judges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7:12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6895633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dirty="0">
                <a:solidFill>
                  <a:srgbClr val="121212"/>
                </a:solidFill>
                <a:effectLst/>
                <a:latin typeface="ArialMT"/>
              </a:rPr>
              <a:t>13When Gideon had come, behold, there was a man telling a dream to his fellow.</a:t>
            </a:r>
            <a:endParaRPr lang="en-ZA" sz="4800" dirty="0"/>
          </a:p>
        </p:txBody>
      </p:sp>
      <p:sp>
        <p:nvSpPr>
          <p:cNvPr id="2" name="TextBox 1">
            <a:extLst>
              <a:ext uri="{FF2B5EF4-FFF2-40B4-BE49-F238E27FC236}">
                <a16:creationId xmlns:a16="http://schemas.microsoft.com/office/drawing/2014/main" id="{6BDABC87-5C01-5770-EDD3-AAC363521DB1}"/>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37403392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97DBD2B3-A274-4BC5-A4EC-7A2143A595E0}"/>
              </a:ext>
            </a:extLst>
          </p:cNvPr>
          <p:cNvPicPr>
            <a:picLocks noChangeAspect="1"/>
          </p:cNvPicPr>
          <p:nvPr/>
        </p:nvPicPr>
        <p:blipFill>
          <a:blip r:embed="rId2"/>
          <a:stretch>
            <a:fillRect/>
          </a:stretch>
        </p:blipFill>
        <p:spPr>
          <a:xfrm>
            <a:off x="0" y="-347826"/>
            <a:ext cx="12192000" cy="7205826"/>
          </a:xfrm>
          <a:prstGeom prst="rect">
            <a:avLst/>
          </a:prstGeom>
        </p:spPr>
      </p:pic>
      <p:sp>
        <p:nvSpPr>
          <p:cNvPr id="5" name="TextBox 4">
            <a:extLst>
              <a:ext uri="{FF2B5EF4-FFF2-40B4-BE49-F238E27FC236}">
                <a16:creationId xmlns:a16="http://schemas.microsoft.com/office/drawing/2014/main" id="{2C8C1859-4799-476A-8AE6-DB9384FC5850}"/>
              </a:ext>
            </a:extLst>
          </p:cNvPr>
          <p:cNvSpPr txBox="1"/>
          <p:nvPr/>
        </p:nvSpPr>
        <p:spPr>
          <a:xfrm>
            <a:off x="0" y="0"/>
            <a:ext cx="3116424" cy="584775"/>
          </a:xfrm>
          <a:prstGeom prst="rect">
            <a:avLst/>
          </a:prstGeom>
          <a:noFill/>
        </p:spPr>
        <p:txBody>
          <a:bodyPr wrap="square" rtlCol="0">
            <a:spAutoFit/>
          </a:bodyPr>
          <a:lstStyle/>
          <a:p>
            <a:pPr algn="ctr"/>
            <a:r>
              <a:rPr lang="en-US" sz="3200" b="0" i="0" u="none" strike="noStrike" baseline="0" dirty="0">
                <a:solidFill>
                  <a:schemeClr val="bg1"/>
                </a:solidFill>
                <a:latin typeface="TimesNewRomanPSMT"/>
              </a:rPr>
              <a:t>Judges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7:13</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9442656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dirty="0">
                <a:solidFill>
                  <a:srgbClr val="121212"/>
                </a:solidFill>
                <a:effectLst/>
                <a:latin typeface="ArialMT"/>
              </a:rPr>
              <a:t>He said, “Behold, I dreamed a dream; and behold, a cake of barley bread tumbled into the camp of Midian, came to the tent, and struck it so that it fell, and turned it upside down, so that the tent lay flat.”</a:t>
            </a:r>
            <a:endParaRPr lang="en-ZA" sz="4400" dirty="0"/>
          </a:p>
        </p:txBody>
      </p:sp>
      <p:sp>
        <p:nvSpPr>
          <p:cNvPr id="2" name="TextBox 1">
            <a:extLst>
              <a:ext uri="{FF2B5EF4-FFF2-40B4-BE49-F238E27FC236}">
                <a16:creationId xmlns:a16="http://schemas.microsoft.com/office/drawing/2014/main" id="{FFABFDB5-E4FD-7AD4-B6DE-6C999E95742A}"/>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39762362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54AF5626-E051-421D-88EF-C539E4AF1AD1}"/>
              </a:ext>
            </a:extLst>
          </p:cNvPr>
          <p:cNvPicPr>
            <a:picLocks noChangeAspect="1"/>
          </p:cNvPicPr>
          <p:nvPr/>
        </p:nvPicPr>
        <p:blipFill>
          <a:blip r:embed="rId2"/>
          <a:stretch>
            <a:fillRect/>
          </a:stretch>
        </p:blipFill>
        <p:spPr>
          <a:xfrm>
            <a:off x="0" y="-1"/>
            <a:ext cx="13009418" cy="8564999"/>
          </a:xfrm>
          <a:prstGeom prst="rect">
            <a:avLst/>
          </a:prstGeom>
        </p:spPr>
      </p:pic>
      <p:sp>
        <p:nvSpPr>
          <p:cNvPr id="5" name="TextBox 4">
            <a:extLst>
              <a:ext uri="{FF2B5EF4-FFF2-40B4-BE49-F238E27FC236}">
                <a16:creationId xmlns:a16="http://schemas.microsoft.com/office/drawing/2014/main" id="{16DF115C-73E8-4CE6-B99F-24914E9CED16}"/>
              </a:ext>
            </a:extLst>
          </p:cNvPr>
          <p:cNvSpPr txBox="1"/>
          <p:nvPr/>
        </p:nvSpPr>
        <p:spPr>
          <a:xfrm>
            <a:off x="0" y="0"/>
            <a:ext cx="3116424" cy="584775"/>
          </a:xfrm>
          <a:prstGeom prst="rect">
            <a:avLst/>
          </a:prstGeom>
          <a:noFill/>
        </p:spPr>
        <p:txBody>
          <a:bodyPr wrap="square" rtlCol="0">
            <a:spAutoFit/>
          </a:bodyPr>
          <a:lstStyle/>
          <a:p>
            <a:pPr algn="ctr"/>
            <a:r>
              <a:rPr lang="en-US" sz="3200" b="0" i="0" u="none" strike="noStrike" baseline="0" dirty="0">
                <a:solidFill>
                  <a:schemeClr val="bg1"/>
                </a:solidFill>
                <a:latin typeface="TimesNewRomanPSMT"/>
              </a:rPr>
              <a:t>Judges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7:13</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2939774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dirty="0">
                <a:solidFill>
                  <a:srgbClr val="121212"/>
                </a:solidFill>
                <a:effectLst/>
                <a:latin typeface="ArialMT"/>
              </a:rPr>
              <a:t>14His fellow answered, “This is nothing other than the sword of Gideon the son of </a:t>
            </a:r>
            <a:r>
              <a:rPr lang="en-US" sz="4400" b="0" i="0" dirty="0" err="1">
                <a:solidFill>
                  <a:srgbClr val="121212"/>
                </a:solidFill>
                <a:effectLst/>
                <a:latin typeface="ArialMT"/>
              </a:rPr>
              <a:t>Joash</a:t>
            </a:r>
            <a:r>
              <a:rPr lang="en-US" sz="4400" b="0" i="0" dirty="0">
                <a:solidFill>
                  <a:srgbClr val="121212"/>
                </a:solidFill>
                <a:effectLst/>
                <a:latin typeface="ArialMT"/>
              </a:rPr>
              <a:t>, a man of Israel. God has delivered Midian into his hand, with all the army.”</a:t>
            </a:r>
            <a:endParaRPr lang="en-ZA" dirty="0"/>
          </a:p>
        </p:txBody>
      </p:sp>
      <p:sp>
        <p:nvSpPr>
          <p:cNvPr id="2" name="TextBox 1">
            <a:extLst>
              <a:ext uri="{FF2B5EF4-FFF2-40B4-BE49-F238E27FC236}">
                <a16:creationId xmlns:a16="http://schemas.microsoft.com/office/drawing/2014/main" id="{59491E74-B0F6-512D-4C70-F22719120D66}"/>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16426676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6FBBA0E4-D94D-4182-9A77-0A8566E39FD9}"/>
              </a:ext>
            </a:extLst>
          </p:cNvPr>
          <p:cNvPicPr>
            <a:picLocks noChangeAspect="1"/>
          </p:cNvPicPr>
          <p:nvPr/>
        </p:nvPicPr>
        <p:blipFill>
          <a:blip r:embed="rId2"/>
          <a:stretch>
            <a:fillRect/>
          </a:stretch>
        </p:blipFill>
        <p:spPr>
          <a:xfrm>
            <a:off x="1" y="-484738"/>
            <a:ext cx="12843164" cy="7342738"/>
          </a:xfrm>
          <a:prstGeom prst="rect">
            <a:avLst/>
          </a:prstGeom>
        </p:spPr>
      </p:pic>
      <p:sp>
        <p:nvSpPr>
          <p:cNvPr id="5" name="TextBox 4">
            <a:extLst>
              <a:ext uri="{FF2B5EF4-FFF2-40B4-BE49-F238E27FC236}">
                <a16:creationId xmlns:a16="http://schemas.microsoft.com/office/drawing/2014/main" id="{8E9874B1-3C6A-40A9-B9A7-A2759EE76C6E}"/>
              </a:ext>
            </a:extLst>
          </p:cNvPr>
          <p:cNvSpPr txBox="1"/>
          <p:nvPr/>
        </p:nvSpPr>
        <p:spPr>
          <a:xfrm>
            <a:off x="0" y="0"/>
            <a:ext cx="3116424" cy="584775"/>
          </a:xfrm>
          <a:prstGeom prst="rect">
            <a:avLst/>
          </a:prstGeom>
          <a:noFill/>
        </p:spPr>
        <p:txBody>
          <a:bodyPr wrap="square" rtlCol="0">
            <a:spAutoFit/>
          </a:bodyPr>
          <a:lstStyle/>
          <a:p>
            <a:pPr algn="ctr"/>
            <a:r>
              <a:rPr lang="en-US" sz="3200" b="0" i="0" u="none" strike="noStrike" baseline="0" dirty="0">
                <a:solidFill>
                  <a:schemeClr val="bg1"/>
                </a:solidFill>
                <a:latin typeface="TimesNewRomanPSMT"/>
              </a:rPr>
              <a:t>Judges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7:14</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2910270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800" b="0" i="0" dirty="0">
                <a:solidFill>
                  <a:srgbClr val="121212"/>
                </a:solidFill>
                <a:effectLst/>
                <a:latin typeface="ArialMT"/>
              </a:rPr>
              <a:t>15It was so, when Gideon heard the telling of the dream and its interpretation, that he worshiped. </a:t>
            </a:r>
            <a:endParaRPr lang="en-ZA" sz="2000" dirty="0"/>
          </a:p>
        </p:txBody>
      </p:sp>
      <p:sp>
        <p:nvSpPr>
          <p:cNvPr id="2" name="TextBox 1">
            <a:extLst>
              <a:ext uri="{FF2B5EF4-FFF2-40B4-BE49-F238E27FC236}">
                <a16:creationId xmlns:a16="http://schemas.microsoft.com/office/drawing/2014/main" id="{3DC5F31B-D2F6-BB57-9C47-81A017969734}"/>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25224959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5" name="Picture 4">
            <a:extLst>
              <a:ext uri="{FF2B5EF4-FFF2-40B4-BE49-F238E27FC236}">
                <a16:creationId xmlns:a16="http://schemas.microsoft.com/office/drawing/2014/main" id="{71B9B627-2B90-40C3-999E-3A078E5523A6}"/>
              </a:ext>
            </a:extLst>
          </p:cNvPr>
          <p:cNvPicPr>
            <a:picLocks noChangeAspect="1"/>
          </p:cNvPicPr>
          <p:nvPr/>
        </p:nvPicPr>
        <p:blipFill>
          <a:blip r:embed="rId3"/>
          <a:stretch>
            <a:fillRect/>
          </a:stretch>
        </p:blipFill>
        <p:spPr>
          <a:xfrm>
            <a:off x="-2" y="-100147"/>
            <a:ext cx="12471817" cy="6958147"/>
          </a:xfrm>
          <a:prstGeom prst="rect">
            <a:avLst/>
          </a:prstGeom>
        </p:spPr>
      </p:pic>
      <p:sp>
        <p:nvSpPr>
          <p:cNvPr id="7" name="TextBox 6">
            <a:extLst>
              <a:ext uri="{FF2B5EF4-FFF2-40B4-BE49-F238E27FC236}">
                <a16:creationId xmlns:a16="http://schemas.microsoft.com/office/drawing/2014/main" id="{EA497FF0-56AC-43B9-B36F-F9088FE0D21F}"/>
              </a:ext>
            </a:extLst>
          </p:cNvPr>
          <p:cNvSpPr txBox="1"/>
          <p:nvPr/>
        </p:nvSpPr>
        <p:spPr>
          <a:xfrm>
            <a:off x="419100" y="0"/>
            <a:ext cx="7841673" cy="2867891"/>
          </a:xfrm>
          <a:prstGeom prst="rect">
            <a:avLst/>
          </a:prstGeom>
          <a:noFill/>
        </p:spPr>
        <p:txBody>
          <a:bodyPr wrap="square" rtlCol="0">
            <a:noAutofit/>
          </a:bodyPr>
          <a:lstStyle/>
          <a:p>
            <a:pPr algn="l"/>
            <a:r>
              <a:rPr lang="en-US" sz="6000" b="0" i="0" u="none" strike="noStrike" baseline="0" dirty="0">
                <a:solidFill>
                  <a:schemeClr val="bg1"/>
                </a:solidFill>
                <a:latin typeface="TimesNewRomanPSMT"/>
              </a:rPr>
              <a:t>The Midianite’s dream – Judges 7:9-15</a:t>
            </a:r>
            <a:endParaRPr lang="en-US" sz="1200" b="0" i="0" u="none" strike="noStrike" baseline="0" dirty="0">
              <a:solidFill>
                <a:schemeClr val="bg1"/>
              </a:solidFill>
              <a:latin typeface="TimesNewRomanPSMT"/>
            </a:endParaRPr>
          </a:p>
        </p:txBody>
      </p:sp>
    </p:spTree>
    <p:extLst>
      <p:ext uri="{BB962C8B-B14F-4D97-AF65-F5344CB8AC3E}">
        <p14:creationId xmlns:p14="http://schemas.microsoft.com/office/powerpoint/2010/main" val="36357070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C073FC85-52A5-4C27-B588-47DA9EDE893B}"/>
              </a:ext>
            </a:extLst>
          </p:cNvPr>
          <p:cNvPicPr>
            <a:picLocks noChangeAspect="1"/>
          </p:cNvPicPr>
          <p:nvPr/>
        </p:nvPicPr>
        <p:blipFill>
          <a:blip r:embed="rId2"/>
          <a:stretch>
            <a:fillRect/>
          </a:stretch>
        </p:blipFill>
        <p:spPr>
          <a:xfrm>
            <a:off x="0" y="-770883"/>
            <a:ext cx="13314218" cy="7628883"/>
          </a:xfrm>
          <a:prstGeom prst="rect">
            <a:avLst/>
          </a:prstGeom>
        </p:spPr>
      </p:pic>
      <p:sp>
        <p:nvSpPr>
          <p:cNvPr id="5" name="TextBox 4">
            <a:extLst>
              <a:ext uri="{FF2B5EF4-FFF2-40B4-BE49-F238E27FC236}">
                <a16:creationId xmlns:a16="http://schemas.microsoft.com/office/drawing/2014/main" id="{3354519C-FCCB-4782-9CDA-2969E2EDD962}"/>
              </a:ext>
            </a:extLst>
          </p:cNvPr>
          <p:cNvSpPr txBox="1"/>
          <p:nvPr/>
        </p:nvSpPr>
        <p:spPr>
          <a:xfrm>
            <a:off x="0" y="0"/>
            <a:ext cx="3116424" cy="584775"/>
          </a:xfrm>
          <a:prstGeom prst="rect">
            <a:avLst/>
          </a:prstGeom>
          <a:noFill/>
        </p:spPr>
        <p:txBody>
          <a:bodyPr wrap="square" rtlCol="0">
            <a:spAutoFit/>
          </a:bodyPr>
          <a:lstStyle/>
          <a:p>
            <a:pPr algn="ctr"/>
            <a:r>
              <a:rPr lang="en-US" sz="3200" b="0" i="0" u="none" strike="noStrike" baseline="0" dirty="0">
                <a:solidFill>
                  <a:schemeClr val="bg1"/>
                </a:solidFill>
                <a:latin typeface="TimesNewRomanPSMT"/>
              </a:rPr>
              <a:t>Judges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7:15</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710660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800" b="0" i="0">
                <a:solidFill>
                  <a:srgbClr val="121212"/>
                </a:solidFill>
                <a:effectLst/>
                <a:latin typeface="ArialMT"/>
              </a:rPr>
              <a:t>Then he returned into the camp of Israel and said, “Arise, for Yahweh has delivered the army of Midian into your hand!”</a:t>
            </a:r>
            <a:endParaRPr lang="en-ZA" sz="4800" dirty="0"/>
          </a:p>
        </p:txBody>
      </p:sp>
      <p:sp>
        <p:nvSpPr>
          <p:cNvPr id="2" name="TextBox 1">
            <a:extLst>
              <a:ext uri="{FF2B5EF4-FFF2-40B4-BE49-F238E27FC236}">
                <a16:creationId xmlns:a16="http://schemas.microsoft.com/office/drawing/2014/main" id="{D1EA8EA0-EA10-9C5B-A429-A69CF0D48A7E}"/>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3704561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4DB7F87A-28C4-4EC4-A9D3-1ED1E5BE263F}"/>
              </a:ext>
            </a:extLst>
          </p:cNvPr>
          <p:cNvPicPr>
            <a:picLocks noChangeAspect="1"/>
          </p:cNvPicPr>
          <p:nvPr/>
        </p:nvPicPr>
        <p:blipFill>
          <a:blip r:embed="rId2"/>
          <a:stretch>
            <a:fillRect/>
          </a:stretch>
        </p:blipFill>
        <p:spPr>
          <a:xfrm>
            <a:off x="4339" y="0"/>
            <a:ext cx="12183322" cy="6858000"/>
          </a:xfrm>
          <a:prstGeom prst="rect">
            <a:avLst/>
          </a:prstGeom>
        </p:spPr>
      </p:pic>
      <p:sp>
        <p:nvSpPr>
          <p:cNvPr id="5" name="TextBox 4">
            <a:extLst>
              <a:ext uri="{FF2B5EF4-FFF2-40B4-BE49-F238E27FC236}">
                <a16:creationId xmlns:a16="http://schemas.microsoft.com/office/drawing/2014/main" id="{B2C08B3E-D725-4727-845F-B85C352E2FD3}"/>
              </a:ext>
            </a:extLst>
          </p:cNvPr>
          <p:cNvSpPr txBox="1"/>
          <p:nvPr/>
        </p:nvSpPr>
        <p:spPr>
          <a:xfrm>
            <a:off x="0" y="0"/>
            <a:ext cx="3116424" cy="584775"/>
          </a:xfrm>
          <a:prstGeom prst="rect">
            <a:avLst/>
          </a:prstGeom>
          <a:noFill/>
        </p:spPr>
        <p:txBody>
          <a:bodyPr wrap="square" rtlCol="0">
            <a:spAutoFit/>
          </a:bodyPr>
          <a:lstStyle/>
          <a:p>
            <a:pPr algn="ctr"/>
            <a:r>
              <a:rPr lang="en-US" sz="3200" b="0" i="0" u="none" strike="noStrike" baseline="0" dirty="0">
                <a:solidFill>
                  <a:schemeClr val="bg1"/>
                </a:solidFill>
                <a:latin typeface="TimesNewRomanPSMT"/>
              </a:rPr>
              <a:t>Judges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7:15</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9983698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6000" b="0" i="0" u="none" strike="noStrike" baseline="0" dirty="0">
                <a:latin typeface="TimesNewRomanPSMT"/>
              </a:rPr>
              <a:t>The Midianite’s dream – Judges 7:9-15</a:t>
            </a:r>
            <a:endParaRPr lang="en-US" sz="1200" b="0" i="0" u="none" strike="noStrike" baseline="0" dirty="0">
              <a:latin typeface="TimesNewRomanPSMT"/>
            </a:endParaRPr>
          </a:p>
        </p:txBody>
      </p:sp>
      <p:sp>
        <p:nvSpPr>
          <p:cNvPr id="2" name="TextBox 1">
            <a:extLst>
              <a:ext uri="{FF2B5EF4-FFF2-40B4-BE49-F238E27FC236}">
                <a16:creationId xmlns:a16="http://schemas.microsoft.com/office/drawing/2014/main" id="{2DCF1900-9733-56F5-255D-B292939A8495}"/>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12371374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5" name="Picture 4">
            <a:extLst>
              <a:ext uri="{FF2B5EF4-FFF2-40B4-BE49-F238E27FC236}">
                <a16:creationId xmlns:a16="http://schemas.microsoft.com/office/drawing/2014/main" id="{71B9B627-2B90-40C3-999E-3A078E5523A6}"/>
              </a:ext>
            </a:extLst>
          </p:cNvPr>
          <p:cNvPicPr>
            <a:picLocks noChangeAspect="1"/>
          </p:cNvPicPr>
          <p:nvPr/>
        </p:nvPicPr>
        <p:blipFill>
          <a:blip r:embed="rId3"/>
          <a:stretch>
            <a:fillRect/>
          </a:stretch>
        </p:blipFill>
        <p:spPr>
          <a:xfrm>
            <a:off x="-2" y="-100147"/>
            <a:ext cx="12471817" cy="6958147"/>
          </a:xfrm>
          <a:prstGeom prst="rect">
            <a:avLst/>
          </a:prstGeom>
        </p:spPr>
      </p:pic>
      <p:sp>
        <p:nvSpPr>
          <p:cNvPr id="7" name="TextBox 6">
            <a:extLst>
              <a:ext uri="{FF2B5EF4-FFF2-40B4-BE49-F238E27FC236}">
                <a16:creationId xmlns:a16="http://schemas.microsoft.com/office/drawing/2014/main" id="{EA497FF0-56AC-43B9-B36F-F9088FE0D21F}"/>
              </a:ext>
            </a:extLst>
          </p:cNvPr>
          <p:cNvSpPr txBox="1"/>
          <p:nvPr/>
        </p:nvSpPr>
        <p:spPr>
          <a:xfrm>
            <a:off x="419100" y="0"/>
            <a:ext cx="7841673" cy="2867891"/>
          </a:xfrm>
          <a:prstGeom prst="rect">
            <a:avLst/>
          </a:prstGeom>
          <a:noFill/>
        </p:spPr>
        <p:txBody>
          <a:bodyPr wrap="square" rtlCol="0">
            <a:noAutofit/>
          </a:bodyPr>
          <a:lstStyle/>
          <a:p>
            <a:pPr algn="l"/>
            <a:r>
              <a:rPr lang="en-US" sz="6000" b="0" i="0" u="none" strike="noStrike" baseline="0" dirty="0">
                <a:solidFill>
                  <a:schemeClr val="bg1"/>
                </a:solidFill>
                <a:latin typeface="TimesNewRomanPSMT"/>
              </a:rPr>
              <a:t>The Midianite’s dream – Judges 7:9-15</a:t>
            </a:r>
            <a:endParaRPr lang="en-US" sz="1200" b="0" i="0" u="none" strike="noStrike" baseline="0" dirty="0">
              <a:solidFill>
                <a:schemeClr val="bg1"/>
              </a:solidFill>
              <a:latin typeface="TimesNewRomanPSMT"/>
            </a:endParaRPr>
          </a:p>
        </p:txBody>
      </p:sp>
    </p:spTree>
    <p:extLst>
      <p:ext uri="{BB962C8B-B14F-4D97-AF65-F5344CB8AC3E}">
        <p14:creationId xmlns:p14="http://schemas.microsoft.com/office/powerpoint/2010/main" val="42579689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dirty="0">
                <a:solidFill>
                  <a:srgbClr val="121212"/>
                </a:solidFill>
                <a:effectLst/>
                <a:latin typeface="ArialMT"/>
              </a:rPr>
              <a:t>9That same night, Yahweh said to him, “Arise, go down into the camp, for I have delivered it into your hand. </a:t>
            </a:r>
            <a:endParaRPr lang="en-ZA" sz="4400" dirty="0"/>
          </a:p>
        </p:txBody>
      </p:sp>
      <p:sp>
        <p:nvSpPr>
          <p:cNvPr id="2" name="TextBox 1">
            <a:extLst>
              <a:ext uri="{FF2B5EF4-FFF2-40B4-BE49-F238E27FC236}">
                <a16:creationId xmlns:a16="http://schemas.microsoft.com/office/drawing/2014/main" id="{49A673F5-9014-4B6D-75AE-278BABA024E0}"/>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19313375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3993F39F-94E5-4291-84D0-0FD711F9A2BF}"/>
              </a:ext>
            </a:extLst>
          </p:cNvPr>
          <p:cNvPicPr>
            <a:picLocks noChangeAspect="1"/>
          </p:cNvPicPr>
          <p:nvPr/>
        </p:nvPicPr>
        <p:blipFill>
          <a:blip r:embed="rId2"/>
          <a:stretch>
            <a:fillRect/>
          </a:stretch>
        </p:blipFill>
        <p:spPr>
          <a:xfrm>
            <a:off x="0" y="0"/>
            <a:ext cx="14392970" cy="6858000"/>
          </a:xfrm>
          <a:prstGeom prst="rect">
            <a:avLst/>
          </a:prstGeom>
        </p:spPr>
      </p:pic>
      <p:sp>
        <p:nvSpPr>
          <p:cNvPr id="5" name="TextBox 4">
            <a:extLst>
              <a:ext uri="{FF2B5EF4-FFF2-40B4-BE49-F238E27FC236}">
                <a16:creationId xmlns:a16="http://schemas.microsoft.com/office/drawing/2014/main" id="{FFDD56FD-1C19-42B5-A501-9775A1C9DD07}"/>
              </a:ext>
            </a:extLst>
          </p:cNvPr>
          <p:cNvSpPr txBox="1"/>
          <p:nvPr/>
        </p:nvSpPr>
        <p:spPr>
          <a:xfrm>
            <a:off x="0" y="0"/>
            <a:ext cx="3116424" cy="584775"/>
          </a:xfrm>
          <a:prstGeom prst="rect">
            <a:avLst/>
          </a:prstGeom>
          <a:noFill/>
        </p:spPr>
        <p:txBody>
          <a:bodyPr wrap="square" rtlCol="0">
            <a:spAutoFit/>
          </a:bodyPr>
          <a:lstStyle/>
          <a:p>
            <a:pPr algn="ctr"/>
            <a:r>
              <a:rPr lang="en-US" sz="3200" b="0" i="0" u="none" strike="noStrike" baseline="0" dirty="0">
                <a:solidFill>
                  <a:schemeClr val="bg1"/>
                </a:solidFill>
                <a:latin typeface="TimesNewRomanPSMT"/>
              </a:rPr>
              <a:t>Judges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7:9</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0518925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dirty="0">
                <a:solidFill>
                  <a:srgbClr val="121212"/>
                </a:solidFill>
                <a:effectLst/>
                <a:latin typeface="ArialMT"/>
              </a:rPr>
              <a:t>10But if you are afraid to go down, go with </a:t>
            </a:r>
            <a:r>
              <a:rPr lang="en-US" sz="4000" b="0" i="0" dirty="0" err="1">
                <a:solidFill>
                  <a:srgbClr val="121212"/>
                </a:solidFill>
                <a:effectLst/>
                <a:latin typeface="ArialMT"/>
              </a:rPr>
              <a:t>Purah</a:t>
            </a:r>
            <a:r>
              <a:rPr lang="en-US" sz="4000" b="0" i="0" dirty="0">
                <a:solidFill>
                  <a:srgbClr val="121212"/>
                </a:solidFill>
                <a:effectLst/>
                <a:latin typeface="ArialMT"/>
              </a:rPr>
              <a:t> your servant down to the camp. </a:t>
            </a:r>
            <a:endParaRPr lang="en-ZA" dirty="0"/>
          </a:p>
        </p:txBody>
      </p:sp>
      <p:sp>
        <p:nvSpPr>
          <p:cNvPr id="3" name="TextBox 2">
            <a:extLst>
              <a:ext uri="{FF2B5EF4-FFF2-40B4-BE49-F238E27FC236}">
                <a16:creationId xmlns:a16="http://schemas.microsoft.com/office/drawing/2014/main" id="{D1D8D89F-A889-6012-C8F1-8B1F10B53657}"/>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19838416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63B5B318-9147-4C3E-AADE-89EF70E9E939}"/>
              </a:ext>
            </a:extLst>
          </p:cNvPr>
          <p:cNvPicPr>
            <a:picLocks noChangeAspect="1"/>
          </p:cNvPicPr>
          <p:nvPr/>
        </p:nvPicPr>
        <p:blipFill>
          <a:blip r:embed="rId2"/>
          <a:stretch>
            <a:fillRect/>
          </a:stretch>
        </p:blipFill>
        <p:spPr>
          <a:xfrm>
            <a:off x="0" y="-68304"/>
            <a:ext cx="12191999" cy="6926304"/>
          </a:xfrm>
          <a:prstGeom prst="rect">
            <a:avLst/>
          </a:prstGeom>
        </p:spPr>
      </p:pic>
      <p:sp>
        <p:nvSpPr>
          <p:cNvPr id="5" name="TextBox 4">
            <a:extLst>
              <a:ext uri="{FF2B5EF4-FFF2-40B4-BE49-F238E27FC236}">
                <a16:creationId xmlns:a16="http://schemas.microsoft.com/office/drawing/2014/main" id="{4C1CEA83-201C-4727-9A17-6B570081076A}"/>
              </a:ext>
            </a:extLst>
          </p:cNvPr>
          <p:cNvSpPr txBox="1"/>
          <p:nvPr/>
        </p:nvSpPr>
        <p:spPr>
          <a:xfrm>
            <a:off x="0" y="0"/>
            <a:ext cx="3116424" cy="584775"/>
          </a:xfrm>
          <a:prstGeom prst="rect">
            <a:avLst/>
          </a:prstGeom>
          <a:noFill/>
        </p:spPr>
        <p:txBody>
          <a:bodyPr wrap="square" rtlCol="0">
            <a:spAutoFit/>
          </a:bodyPr>
          <a:lstStyle/>
          <a:p>
            <a:pPr algn="ctr"/>
            <a:r>
              <a:rPr lang="en-US" sz="3200" b="0" i="0" u="none" strike="noStrike" baseline="0" dirty="0">
                <a:solidFill>
                  <a:schemeClr val="bg1"/>
                </a:solidFill>
                <a:latin typeface="TimesNewRomanPSMT"/>
              </a:rPr>
              <a:t>Judges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7:10</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9647801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dirty="0">
                <a:solidFill>
                  <a:srgbClr val="121212"/>
                </a:solidFill>
                <a:effectLst/>
                <a:latin typeface="ArialMT"/>
              </a:rPr>
              <a:t>11You will hear what they say; and afterward your hands will be strengthened to go down into the camp.” Then went he down with </a:t>
            </a:r>
            <a:r>
              <a:rPr lang="en-US" sz="4000" b="0" i="0" dirty="0" err="1">
                <a:solidFill>
                  <a:srgbClr val="121212"/>
                </a:solidFill>
                <a:effectLst/>
                <a:latin typeface="ArialMT"/>
              </a:rPr>
              <a:t>Purah</a:t>
            </a:r>
            <a:r>
              <a:rPr lang="en-US" sz="4000" b="0" i="0" dirty="0">
                <a:solidFill>
                  <a:srgbClr val="121212"/>
                </a:solidFill>
                <a:effectLst/>
                <a:latin typeface="ArialMT"/>
              </a:rPr>
              <a:t> his servant to the outermost part of the armed men who were in the camp.</a:t>
            </a:r>
            <a:endParaRPr lang="en-ZA" sz="1400" dirty="0"/>
          </a:p>
        </p:txBody>
      </p:sp>
      <p:sp>
        <p:nvSpPr>
          <p:cNvPr id="2" name="TextBox 1">
            <a:extLst>
              <a:ext uri="{FF2B5EF4-FFF2-40B4-BE49-F238E27FC236}">
                <a16:creationId xmlns:a16="http://schemas.microsoft.com/office/drawing/2014/main" id="{A74C63F4-B498-4DB3-18FF-2C996E7ABC78}"/>
              </a:ext>
            </a:extLst>
          </p:cNvPr>
          <p:cNvSpPr txBox="1"/>
          <p:nvPr/>
        </p:nvSpPr>
        <p:spPr>
          <a:xfrm>
            <a:off x="6096000" y="299899"/>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305551743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226</TotalTime>
  <Words>375</Words>
  <Application>Microsoft Office PowerPoint</Application>
  <PresentationFormat>Widescreen</PresentationFormat>
  <Paragraphs>39</Paragraphs>
  <Slides>22</Slides>
  <Notes>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22</vt:i4>
      </vt:variant>
    </vt:vector>
  </HeadingPairs>
  <TitlesOfParts>
    <vt:vector size="29" baseType="lpstr">
      <vt:lpstr>Arial</vt:lpstr>
      <vt:lpstr>ArialMT</vt:lpstr>
      <vt:lpstr>Calibri</vt:lpstr>
      <vt:lpstr>Calibri Light</vt:lpstr>
      <vt:lpstr>Microsoft Himalaya</vt:lpstr>
      <vt:lpstr>TimesNewRomanPSMT</vt:lpstr>
      <vt:lpstr>Office Theme</vt:lpstr>
      <vt:lpstr>13-6</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Jessica Lloyd-Jones</cp:lastModifiedBy>
  <cp:revision>18</cp:revision>
  <dcterms:created xsi:type="dcterms:W3CDTF">2021-07-20T09:23:46Z</dcterms:created>
  <dcterms:modified xsi:type="dcterms:W3CDTF">2023-01-23T17:20:53Z</dcterms:modified>
</cp:coreProperties>
</file>