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74"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7" r:id="rId21"/>
    <p:sldId id="356" r:id="rId22"/>
    <p:sldId id="355"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241" autoAdjust="0"/>
  </p:normalViewPr>
  <p:slideViewPr>
    <p:cSldViewPr snapToGrid="0">
      <p:cViewPr>
        <p:scale>
          <a:sx n="50" d="100"/>
          <a:sy n="50" d="100"/>
        </p:scale>
        <p:origin x="396"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5056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14-5</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277822-ABDC-4C1D-8F6B-C99C30BF4FA0}"/>
              </a:ext>
            </a:extLst>
          </p:cNvPr>
          <p:cNvPicPr>
            <a:picLocks noChangeAspect="1"/>
          </p:cNvPicPr>
          <p:nvPr/>
        </p:nvPicPr>
        <p:blipFill>
          <a:blip r:embed="rId2"/>
          <a:stretch>
            <a:fillRect/>
          </a:stretch>
        </p:blipFill>
        <p:spPr>
          <a:xfrm>
            <a:off x="1" y="-421209"/>
            <a:ext cx="12191999" cy="7395618"/>
          </a:xfrm>
          <a:prstGeom prst="rect">
            <a:avLst/>
          </a:prstGeom>
        </p:spPr>
      </p:pic>
      <p:sp>
        <p:nvSpPr>
          <p:cNvPr id="5" name="TextBox 4">
            <a:extLst>
              <a:ext uri="{FF2B5EF4-FFF2-40B4-BE49-F238E27FC236}">
                <a16:creationId xmlns:a16="http://schemas.microsoft.com/office/drawing/2014/main" id="{A7EF3CBB-4236-4C41-816B-B4671DB64C20}"/>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4It shall be, when he lies down, that you shall note the place where he is lying. Then you shall go in, uncover his feet, and lie down. Then he will tell you what to do.”</a:t>
            </a:r>
            <a:endParaRPr lang="en-ZA" dirty="0"/>
          </a:p>
        </p:txBody>
      </p:sp>
      <p:sp>
        <p:nvSpPr>
          <p:cNvPr id="2" name="TextBox 1">
            <a:extLst>
              <a:ext uri="{FF2B5EF4-FFF2-40B4-BE49-F238E27FC236}">
                <a16:creationId xmlns:a16="http://schemas.microsoft.com/office/drawing/2014/main" id="{1B1E7CCB-DC76-A29C-FF20-9684831F5374}"/>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89563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EFB700-19DA-4FCE-9D7B-1AFD4B1A3A2E}"/>
              </a:ext>
            </a:extLst>
          </p:cNvPr>
          <p:cNvPicPr>
            <a:picLocks noChangeAspect="1"/>
          </p:cNvPicPr>
          <p:nvPr/>
        </p:nvPicPr>
        <p:blipFill>
          <a:blip r:embed="rId2"/>
          <a:stretch>
            <a:fillRect/>
          </a:stretch>
        </p:blipFill>
        <p:spPr>
          <a:xfrm>
            <a:off x="-1" y="-995853"/>
            <a:ext cx="12191999" cy="7853853"/>
          </a:xfrm>
          <a:prstGeom prst="rect">
            <a:avLst/>
          </a:prstGeom>
        </p:spPr>
      </p:pic>
      <p:sp>
        <p:nvSpPr>
          <p:cNvPr id="5" name="TextBox 4">
            <a:extLst>
              <a:ext uri="{FF2B5EF4-FFF2-40B4-BE49-F238E27FC236}">
                <a16:creationId xmlns:a16="http://schemas.microsoft.com/office/drawing/2014/main" id="{D0ADA595-B3FB-4485-A7B5-269574C04487}"/>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5She said to her, “All that you say, I will do.” 6She went down to the threshing floor, and did everything that her mother-in-law told her.</a:t>
            </a:r>
            <a:endParaRPr lang="en-ZA" dirty="0"/>
          </a:p>
        </p:txBody>
      </p:sp>
      <p:sp>
        <p:nvSpPr>
          <p:cNvPr id="3" name="TextBox 2">
            <a:extLst>
              <a:ext uri="{FF2B5EF4-FFF2-40B4-BE49-F238E27FC236}">
                <a16:creationId xmlns:a16="http://schemas.microsoft.com/office/drawing/2014/main" id="{78766286-62FF-D282-1ED8-2304561E816B}"/>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76236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E71794-017A-4D8F-B164-953BD0869F14}"/>
              </a:ext>
            </a:extLst>
          </p:cNvPr>
          <p:cNvPicPr>
            <a:picLocks noChangeAspect="1"/>
          </p:cNvPicPr>
          <p:nvPr/>
        </p:nvPicPr>
        <p:blipFill>
          <a:blip r:embed="rId2"/>
          <a:stretch>
            <a:fillRect/>
          </a:stretch>
        </p:blipFill>
        <p:spPr>
          <a:xfrm>
            <a:off x="-1" y="0"/>
            <a:ext cx="14361347" cy="6858000"/>
          </a:xfrm>
          <a:prstGeom prst="rect">
            <a:avLst/>
          </a:prstGeom>
        </p:spPr>
      </p:pic>
      <p:sp>
        <p:nvSpPr>
          <p:cNvPr id="5" name="TextBox 4">
            <a:extLst>
              <a:ext uri="{FF2B5EF4-FFF2-40B4-BE49-F238E27FC236}">
                <a16:creationId xmlns:a16="http://schemas.microsoft.com/office/drawing/2014/main" id="{988AFD82-FAC7-4689-A4B1-E117DB7ED586}"/>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 7When Boaz had eaten and drunk, and his heart was merry, he went to lie down at the end of the heap of grain. She came softly, uncovered his feet, and lay down. </a:t>
            </a:r>
            <a:endParaRPr lang="en-ZA" dirty="0"/>
          </a:p>
        </p:txBody>
      </p:sp>
      <p:sp>
        <p:nvSpPr>
          <p:cNvPr id="3" name="TextBox 2">
            <a:extLst>
              <a:ext uri="{FF2B5EF4-FFF2-40B4-BE49-F238E27FC236}">
                <a16:creationId xmlns:a16="http://schemas.microsoft.com/office/drawing/2014/main" id="{0C26261A-837C-4319-BE27-71F11F34A238}"/>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9102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586037-48D6-47EE-8F69-2EE9F826CBE4}"/>
              </a:ext>
            </a:extLst>
          </p:cNvPr>
          <p:cNvPicPr>
            <a:picLocks noChangeAspect="1"/>
          </p:cNvPicPr>
          <p:nvPr/>
        </p:nvPicPr>
        <p:blipFill>
          <a:blip r:embed="rId2"/>
          <a:stretch>
            <a:fillRect/>
          </a:stretch>
        </p:blipFill>
        <p:spPr>
          <a:xfrm>
            <a:off x="0" y="-741943"/>
            <a:ext cx="12690764" cy="7599943"/>
          </a:xfrm>
          <a:prstGeom prst="rect">
            <a:avLst/>
          </a:prstGeom>
        </p:spPr>
      </p:pic>
      <p:sp>
        <p:nvSpPr>
          <p:cNvPr id="5" name="TextBox 4">
            <a:extLst>
              <a:ext uri="{FF2B5EF4-FFF2-40B4-BE49-F238E27FC236}">
                <a16:creationId xmlns:a16="http://schemas.microsoft.com/office/drawing/2014/main" id="{286325DF-E427-43EC-98CC-3A8C9EB7AFF4}"/>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8At midnight, the man was startled and turned himself; and behold, a woman lay at his feet. </a:t>
            </a:r>
            <a:endParaRPr lang="en-ZA" dirty="0"/>
          </a:p>
        </p:txBody>
      </p:sp>
      <p:sp>
        <p:nvSpPr>
          <p:cNvPr id="3" name="TextBox 2">
            <a:extLst>
              <a:ext uri="{FF2B5EF4-FFF2-40B4-BE49-F238E27FC236}">
                <a16:creationId xmlns:a16="http://schemas.microsoft.com/office/drawing/2014/main" id="{B85F9BDC-C07B-28CC-88DA-723D9F5100F4}"/>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7106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769347-69A8-461E-B162-049512FE2168}"/>
              </a:ext>
            </a:extLst>
          </p:cNvPr>
          <p:cNvPicPr>
            <a:picLocks noChangeAspect="1"/>
          </p:cNvPicPr>
          <p:nvPr/>
        </p:nvPicPr>
        <p:blipFill>
          <a:blip r:embed="rId2"/>
          <a:stretch>
            <a:fillRect/>
          </a:stretch>
        </p:blipFill>
        <p:spPr>
          <a:xfrm>
            <a:off x="0" y="-798153"/>
            <a:ext cx="12191999" cy="8454306"/>
          </a:xfrm>
          <a:prstGeom prst="rect">
            <a:avLst/>
          </a:prstGeom>
        </p:spPr>
      </p:pic>
      <p:sp>
        <p:nvSpPr>
          <p:cNvPr id="5" name="TextBox 4">
            <a:extLst>
              <a:ext uri="{FF2B5EF4-FFF2-40B4-BE49-F238E27FC236}">
                <a16:creationId xmlns:a16="http://schemas.microsoft.com/office/drawing/2014/main" id="{EEC0A731-286D-4454-9AC0-1AB539522FB7}"/>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121212"/>
                </a:solidFill>
                <a:effectLst/>
                <a:latin typeface="ArialMT"/>
              </a:rPr>
              <a:t> 9He said, “Who are you?”</a:t>
            </a:r>
          </a:p>
          <a:p>
            <a:pPr algn="l"/>
            <a:r>
              <a:rPr lang="en-US" sz="4800" b="0" i="0" dirty="0">
                <a:solidFill>
                  <a:srgbClr val="121212"/>
                </a:solidFill>
                <a:effectLst/>
                <a:latin typeface="ArialMT"/>
              </a:rPr>
              <a:t>She answered, “I am Ruth your servant. Therefore spread the corner of your garment over your servant; for you are a near kinsman.”</a:t>
            </a:r>
          </a:p>
        </p:txBody>
      </p:sp>
      <p:sp>
        <p:nvSpPr>
          <p:cNvPr id="2" name="TextBox 1">
            <a:extLst>
              <a:ext uri="{FF2B5EF4-FFF2-40B4-BE49-F238E27FC236}">
                <a16:creationId xmlns:a16="http://schemas.microsoft.com/office/drawing/2014/main" id="{6E4CDAD1-0465-3E6A-A8AF-25BC11A424E1}"/>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98369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7" name="TextBox 6">
            <a:extLst>
              <a:ext uri="{FF2B5EF4-FFF2-40B4-BE49-F238E27FC236}">
                <a16:creationId xmlns:a16="http://schemas.microsoft.com/office/drawing/2014/main" id="{BDA23105-8E56-4A03-BA59-64CD256E43D3}"/>
              </a:ext>
            </a:extLst>
          </p:cNvPr>
          <p:cNvSpPr txBox="1"/>
          <p:nvPr/>
        </p:nvSpPr>
        <p:spPr>
          <a:xfrm>
            <a:off x="5162551" y="215626"/>
            <a:ext cx="6726382" cy="68580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Ruth goes to Boaz – Ruth 3:1-18</a:t>
            </a:r>
          </a:p>
        </p:txBody>
      </p:sp>
    </p:spTree>
    <p:extLst>
      <p:ext uri="{BB962C8B-B14F-4D97-AF65-F5344CB8AC3E}">
        <p14:creationId xmlns:p14="http://schemas.microsoft.com/office/powerpoint/2010/main" val="9492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58B460-57BD-485B-B80A-F7705C48900D}"/>
              </a:ext>
            </a:extLst>
          </p:cNvPr>
          <p:cNvPicPr>
            <a:picLocks noChangeAspect="1"/>
          </p:cNvPicPr>
          <p:nvPr/>
        </p:nvPicPr>
        <p:blipFill>
          <a:blip r:embed="rId2"/>
          <a:stretch>
            <a:fillRect/>
          </a:stretch>
        </p:blipFill>
        <p:spPr>
          <a:xfrm>
            <a:off x="0" y="0"/>
            <a:ext cx="12192000" cy="7721600"/>
          </a:xfrm>
          <a:prstGeom prst="rect">
            <a:avLst/>
          </a:prstGeom>
        </p:spPr>
      </p:pic>
      <p:sp>
        <p:nvSpPr>
          <p:cNvPr id="5" name="TextBox 4">
            <a:extLst>
              <a:ext uri="{FF2B5EF4-FFF2-40B4-BE49-F238E27FC236}">
                <a16:creationId xmlns:a16="http://schemas.microsoft.com/office/drawing/2014/main" id="{DEB0763F-990F-4A24-BD83-CD96E3A956CC}"/>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10He said, “You are blessed by Yahweh, my daughter. You have shown more kindness in the latter end than at the beginning, because you didn’t follow young men, whether poor or rich. </a:t>
            </a:r>
            <a:endParaRPr lang="en-ZA" dirty="0"/>
          </a:p>
        </p:txBody>
      </p:sp>
      <p:sp>
        <p:nvSpPr>
          <p:cNvPr id="3" name="TextBox 2">
            <a:extLst>
              <a:ext uri="{FF2B5EF4-FFF2-40B4-BE49-F238E27FC236}">
                <a16:creationId xmlns:a16="http://schemas.microsoft.com/office/drawing/2014/main" id="{81C63D7B-1AB5-4B0A-4085-4F5CAAC81A36}"/>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598464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27E69-D77F-4DDD-9F2B-02B839496192}"/>
              </a:ext>
            </a:extLst>
          </p:cNvPr>
          <p:cNvPicPr>
            <a:picLocks noChangeAspect="1"/>
          </p:cNvPicPr>
          <p:nvPr/>
        </p:nvPicPr>
        <p:blipFill>
          <a:blip r:embed="rId2"/>
          <a:stretch>
            <a:fillRect/>
          </a:stretch>
        </p:blipFill>
        <p:spPr>
          <a:xfrm>
            <a:off x="0" y="-1"/>
            <a:ext cx="12192000" cy="8184641"/>
          </a:xfrm>
          <a:prstGeom prst="rect">
            <a:avLst/>
          </a:prstGeom>
        </p:spPr>
      </p:pic>
      <p:sp>
        <p:nvSpPr>
          <p:cNvPr id="5" name="TextBox 4">
            <a:extLst>
              <a:ext uri="{FF2B5EF4-FFF2-40B4-BE49-F238E27FC236}">
                <a16:creationId xmlns:a16="http://schemas.microsoft.com/office/drawing/2014/main" id="{28A9D268-6BC4-4885-A0BC-0ED64B1B1584}"/>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11Now, my daughter, don’t be afraid. I will do to you all that you say; for all the city of my people knows that you are a worthy woman. </a:t>
            </a:r>
            <a:endParaRPr lang="en-ZA" dirty="0"/>
          </a:p>
        </p:txBody>
      </p:sp>
      <p:sp>
        <p:nvSpPr>
          <p:cNvPr id="2" name="TextBox 1">
            <a:extLst>
              <a:ext uri="{FF2B5EF4-FFF2-40B4-BE49-F238E27FC236}">
                <a16:creationId xmlns:a16="http://schemas.microsoft.com/office/drawing/2014/main" id="{9F63C089-4ADB-A959-82A7-7C156E236299}"/>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44923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B7C57-EF5B-4A68-9FD2-14953F5FE0C7}"/>
              </a:ext>
            </a:extLst>
          </p:cNvPr>
          <p:cNvPicPr>
            <a:picLocks noChangeAspect="1"/>
          </p:cNvPicPr>
          <p:nvPr/>
        </p:nvPicPr>
        <p:blipFill>
          <a:blip r:embed="rId2"/>
          <a:stretch>
            <a:fillRect/>
          </a:stretch>
        </p:blipFill>
        <p:spPr>
          <a:xfrm>
            <a:off x="0" y="-723230"/>
            <a:ext cx="12191999" cy="8731158"/>
          </a:xfrm>
          <a:prstGeom prst="rect">
            <a:avLst/>
          </a:prstGeom>
        </p:spPr>
      </p:pic>
      <p:sp>
        <p:nvSpPr>
          <p:cNvPr id="5" name="TextBox 4">
            <a:extLst>
              <a:ext uri="{FF2B5EF4-FFF2-40B4-BE49-F238E27FC236}">
                <a16:creationId xmlns:a16="http://schemas.microsoft.com/office/drawing/2014/main" id="{01F0AB1B-A95E-4702-ABAB-0FEB43A97738}"/>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12Now it is true that I am a near kinsman. However, there is a kinsman nearer than I. </a:t>
            </a:r>
            <a:endParaRPr lang="en-ZA" dirty="0"/>
          </a:p>
        </p:txBody>
      </p:sp>
      <p:sp>
        <p:nvSpPr>
          <p:cNvPr id="2" name="TextBox 1">
            <a:extLst>
              <a:ext uri="{FF2B5EF4-FFF2-40B4-BE49-F238E27FC236}">
                <a16:creationId xmlns:a16="http://schemas.microsoft.com/office/drawing/2014/main" id="{2433778F-69DB-4A61-664F-EABCAA37E69C}"/>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75269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3150E2D-3691-4C6F-9638-C78F5C9883AE}"/>
              </a:ext>
            </a:extLst>
          </p:cNvPr>
          <p:cNvPicPr>
            <a:picLocks noChangeAspect="1"/>
          </p:cNvPicPr>
          <p:nvPr/>
        </p:nvPicPr>
        <p:blipFill>
          <a:blip r:embed="rId2"/>
          <a:stretch>
            <a:fillRect/>
          </a:stretch>
        </p:blipFill>
        <p:spPr>
          <a:xfrm>
            <a:off x="-1" y="-754707"/>
            <a:ext cx="12191999" cy="7612708"/>
          </a:xfrm>
          <a:prstGeom prst="rect">
            <a:avLst/>
          </a:prstGeom>
        </p:spPr>
      </p:pic>
      <p:sp>
        <p:nvSpPr>
          <p:cNvPr id="5" name="TextBox 4">
            <a:extLst>
              <a:ext uri="{FF2B5EF4-FFF2-40B4-BE49-F238E27FC236}">
                <a16:creationId xmlns:a16="http://schemas.microsoft.com/office/drawing/2014/main" id="{72587C9B-0291-4D59-87F6-1BAA873E35BA}"/>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 13Stay this night, and in the morning, if he will perform for you the part of a kinsman, good. Let him do the kinsman’s duty. But if he will not do the duty of a kinsman for you, then I will do the duty of a kinsman for you, as Yahweh lives. Lie down until the morning.”</a:t>
            </a:r>
            <a:endParaRPr lang="en-ZA" dirty="0"/>
          </a:p>
        </p:txBody>
      </p:sp>
      <p:sp>
        <p:nvSpPr>
          <p:cNvPr id="2" name="TextBox 1">
            <a:extLst>
              <a:ext uri="{FF2B5EF4-FFF2-40B4-BE49-F238E27FC236}">
                <a16:creationId xmlns:a16="http://schemas.microsoft.com/office/drawing/2014/main" id="{4F2AD1D7-A49D-456D-6887-844EBD1ECDF5}"/>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38403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85A67D-8C2A-4012-9E63-35E3DE2A94C7}"/>
              </a:ext>
            </a:extLst>
          </p:cNvPr>
          <p:cNvPicPr>
            <a:picLocks noChangeAspect="1"/>
          </p:cNvPicPr>
          <p:nvPr/>
        </p:nvPicPr>
        <p:blipFill>
          <a:blip r:embed="rId2"/>
          <a:stretch>
            <a:fillRect/>
          </a:stretch>
        </p:blipFill>
        <p:spPr>
          <a:xfrm>
            <a:off x="0" y="-926310"/>
            <a:ext cx="12538364" cy="7784310"/>
          </a:xfrm>
          <a:prstGeom prst="rect">
            <a:avLst/>
          </a:prstGeom>
        </p:spPr>
      </p:pic>
      <p:sp>
        <p:nvSpPr>
          <p:cNvPr id="5" name="TextBox 4">
            <a:extLst>
              <a:ext uri="{FF2B5EF4-FFF2-40B4-BE49-F238E27FC236}">
                <a16:creationId xmlns:a16="http://schemas.microsoft.com/office/drawing/2014/main" id="{6C5B97B9-262C-4617-9E7B-CEC714F983F3}"/>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14She lay at his feet until the morning, then she rose up before one could discern another. For he said, “Let it not be known that the woman came to the threshing floor.” </a:t>
            </a:r>
            <a:endParaRPr lang="en-ZA" dirty="0"/>
          </a:p>
        </p:txBody>
      </p:sp>
      <p:sp>
        <p:nvSpPr>
          <p:cNvPr id="2" name="TextBox 1">
            <a:extLst>
              <a:ext uri="{FF2B5EF4-FFF2-40B4-BE49-F238E27FC236}">
                <a16:creationId xmlns:a16="http://schemas.microsoft.com/office/drawing/2014/main" id="{11875381-1490-07E1-D31F-CF0E26AF396B}"/>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9702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Ruth goes to Boaz – Ruth 3:1-18</a:t>
            </a:r>
          </a:p>
        </p:txBody>
      </p:sp>
      <p:sp>
        <p:nvSpPr>
          <p:cNvPr id="3" name="TextBox 2">
            <a:extLst>
              <a:ext uri="{FF2B5EF4-FFF2-40B4-BE49-F238E27FC236}">
                <a16:creationId xmlns:a16="http://schemas.microsoft.com/office/drawing/2014/main" id="{F9C56DD2-0B41-50B8-58DF-66DD9E31BC4E}"/>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72228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161B9E-226F-4714-B43A-0786AE686C95}"/>
              </a:ext>
            </a:extLst>
          </p:cNvPr>
          <p:cNvPicPr>
            <a:picLocks noChangeAspect="1"/>
          </p:cNvPicPr>
          <p:nvPr/>
        </p:nvPicPr>
        <p:blipFill>
          <a:blip r:embed="rId2"/>
          <a:stretch>
            <a:fillRect/>
          </a:stretch>
        </p:blipFill>
        <p:spPr>
          <a:xfrm>
            <a:off x="0" y="-426635"/>
            <a:ext cx="12192000" cy="7284635"/>
          </a:xfrm>
          <a:prstGeom prst="rect">
            <a:avLst/>
          </a:prstGeom>
        </p:spPr>
      </p:pic>
      <p:sp>
        <p:nvSpPr>
          <p:cNvPr id="5" name="TextBox 4">
            <a:extLst>
              <a:ext uri="{FF2B5EF4-FFF2-40B4-BE49-F238E27FC236}">
                <a16:creationId xmlns:a16="http://schemas.microsoft.com/office/drawing/2014/main" id="{D1C079C6-05C4-42B6-A999-75FD1EE7AF65}"/>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15He said, “Bring the mantle that is on you, and hold it.” She held it; and he measured six measures of barley, and laid it on her; then he went into the city.</a:t>
            </a:r>
            <a:endParaRPr lang="en-ZA" dirty="0"/>
          </a:p>
        </p:txBody>
      </p:sp>
      <p:sp>
        <p:nvSpPr>
          <p:cNvPr id="2" name="TextBox 1">
            <a:extLst>
              <a:ext uri="{FF2B5EF4-FFF2-40B4-BE49-F238E27FC236}">
                <a16:creationId xmlns:a16="http://schemas.microsoft.com/office/drawing/2014/main" id="{C4C51751-E019-6F55-7D8B-C053C837CE7C}"/>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8518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979664-442C-4D48-9FEC-78201D023C9A}"/>
              </a:ext>
            </a:extLst>
          </p:cNvPr>
          <p:cNvPicPr>
            <a:picLocks noChangeAspect="1"/>
          </p:cNvPicPr>
          <p:nvPr/>
        </p:nvPicPr>
        <p:blipFill>
          <a:blip r:embed="rId2"/>
          <a:stretch>
            <a:fillRect/>
          </a:stretch>
        </p:blipFill>
        <p:spPr>
          <a:xfrm>
            <a:off x="0" y="-43393"/>
            <a:ext cx="12192000" cy="6901394"/>
          </a:xfrm>
          <a:prstGeom prst="rect">
            <a:avLst/>
          </a:prstGeom>
        </p:spPr>
      </p:pic>
      <p:sp>
        <p:nvSpPr>
          <p:cNvPr id="5" name="TextBox 4">
            <a:extLst>
              <a:ext uri="{FF2B5EF4-FFF2-40B4-BE49-F238E27FC236}">
                <a16:creationId xmlns:a16="http://schemas.microsoft.com/office/drawing/2014/main" id="{4045173A-2938-4DBE-8439-E19FD228995D}"/>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62623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16When she came to her mother-in-law, she said, “How did it go, my daughter?”</a:t>
            </a:r>
          </a:p>
          <a:p>
            <a:pPr algn="l"/>
            <a:r>
              <a:rPr lang="en-US" sz="4400" b="0" i="0" dirty="0">
                <a:solidFill>
                  <a:srgbClr val="121212"/>
                </a:solidFill>
                <a:effectLst/>
                <a:latin typeface="ArialMT"/>
              </a:rPr>
              <a:t>She told her all that the man had done for her. </a:t>
            </a:r>
          </a:p>
        </p:txBody>
      </p:sp>
      <p:sp>
        <p:nvSpPr>
          <p:cNvPr id="2" name="TextBox 1">
            <a:extLst>
              <a:ext uri="{FF2B5EF4-FFF2-40B4-BE49-F238E27FC236}">
                <a16:creationId xmlns:a16="http://schemas.microsoft.com/office/drawing/2014/main" id="{CDE1DDB0-900B-954A-4DEE-11184AA6CC6C}"/>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843488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2F7318-7270-4B4A-B658-7DC446306883}"/>
              </a:ext>
            </a:extLst>
          </p:cNvPr>
          <p:cNvPicPr>
            <a:picLocks noChangeAspect="1"/>
          </p:cNvPicPr>
          <p:nvPr/>
        </p:nvPicPr>
        <p:blipFill>
          <a:blip r:embed="rId2"/>
          <a:stretch>
            <a:fillRect/>
          </a:stretch>
        </p:blipFill>
        <p:spPr>
          <a:xfrm>
            <a:off x="-1" y="-526473"/>
            <a:ext cx="14372259" cy="7384473"/>
          </a:xfrm>
          <a:prstGeom prst="rect">
            <a:avLst/>
          </a:prstGeom>
        </p:spPr>
      </p:pic>
      <p:sp>
        <p:nvSpPr>
          <p:cNvPr id="5" name="TextBox 4">
            <a:extLst>
              <a:ext uri="{FF2B5EF4-FFF2-40B4-BE49-F238E27FC236}">
                <a16:creationId xmlns:a16="http://schemas.microsoft.com/office/drawing/2014/main" id="{0D932752-B5BD-467C-B55D-F13A9BCF9827}"/>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599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latin typeface="ArialMT"/>
              </a:rPr>
              <a:t>17She said, “He gave me these six measures of barley; for he said, ‘Don’t go empty to your mother-in-law.’”</a:t>
            </a:r>
            <a:endParaRPr lang="en-ZA" dirty="0"/>
          </a:p>
        </p:txBody>
      </p:sp>
      <p:sp>
        <p:nvSpPr>
          <p:cNvPr id="3" name="TextBox 2">
            <a:extLst>
              <a:ext uri="{FF2B5EF4-FFF2-40B4-BE49-F238E27FC236}">
                <a16:creationId xmlns:a16="http://schemas.microsoft.com/office/drawing/2014/main" id="{A9312683-72E4-6CCD-BA7D-6C22DC40A2D2}"/>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17534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F4FF62-C9CE-4A97-9806-14C3FB28C9BA}"/>
              </a:ext>
            </a:extLst>
          </p:cNvPr>
          <p:cNvPicPr>
            <a:picLocks noChangeAspect="1"/>
          </p:cNvPicPr>
          <p:nvPr/>
        </p:nvPicPr>
        <p:blipFill>
          <a:blip r:embed="rId2"/>
          <a:stretch>
            <a:fillRect/>
          </a:stretch>
        </p:blipFill>
        <p:spPr>
          <a:xfrm>
            <a:off x="0" y="-135246"/>
            <a:ext cx="12191999" cy="6993246"/>
          </a:xfrm>
          <a:prstGeom prst="rect">
            <a:avLst/>
          </a:prstGeom>
        </p:spPr>
      </p:pic>
      <p:sp>
        <p:nvSpPr>
          <p:cNvPr id="5" name="TextBox 4">
            <a:extLst>
              <a:ext uri="{FF2B5EF4-FFF2-40B4-BE49-F238E27FC236}">
                <a16:creationId xmlns:a16="http://schemas.microsoft.com/office/drawing/2014/main" id="{2F7A5C56-D26B-416E-8080-970D8016FCF6}"/>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94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18Then she said, “Wait, my daughter, until you know what will happen; for the man will not rest until he has settled this today.”</a:t>
            </a:r>
            <a:endParaRPr lang="en-ZA" dirty="0"/>
          </a:p>
        </p:txBody>
      </p:sp>
      <p:sp>
        <p:nvSpPr>
          <p:cNvPr id="2" name="TextBox 1">
            <a:extLst>
              <a:ext uri="{FF2B5EF4-FFF2-40B4-BE49-F238E27FC236}">
                <a16:creationId xmlns:a16="http://schemas.microsoft.com/office/drawing/2014/main" id="{CF9AF5BC-C0D7-D398-5FBE-64919A58336D}"/>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61914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3BF973C-1B1F-4492-A705-D23CE644B30B}"/>
              </a:ext>
            </a:extLst>
          </p:cNvPr>
          <p:cNvPicPr>
            <a:picLocks noChangeAspect="1"/>
          </p:cNvPicPr>
          <p:nvPr/>
        </p:nvPicPr>
        <p:blipFill>
          <a:blip r:embed="rId2"/>
          <a:stretch>
            <a:fillRect/>
          </a:stretch>
        </p:blipFill>
        <p:spPr>
          <a:xfrm>
            <a:off x="0" y="0"/>
            <a:ext cx="12545608" cy="6858000"/>
          </a:xfrm>
          <a:prstGeom prst="rect">
            <a:avLst/>
          </a:prstGeom>
        </p:spPr>
      </p:pic>
      <p:sp>
        <p:nvSpPr>
          <p:cNvPr id="5" name="TextBox 4">
            <a:extLst>
              <a:ext uri="{FF2B5EF4-FFF2-40B4-BE49-F238E27FC236}">
                <a16:creationId xmlns:a16="http://schemas.microsoft.com/office/drawing/2014/main" id="{1116C6ED-23B4-4AE4-9DFD-5A90F92E535A}"/>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53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7" name="TextBox 6">
            <a:extLst>
              <a:ext uri="{FF2B5EF4-FFF2-40B4-BE49-F238E27FC236}">
                <a16:creationId xmlns:a16="http://schemas.microsoft.com/office/drawing/2014/main" id="{BDA23105-8E56-4A03-BA59-64CD256E43D3}"/>
              </a:ext>
            </a:extLst>
          </p:cNvPr>
          <p:cNvSpPr txBox="1"/>
          <p:nvPr/>
        </p:nvSpPr>
        <p:spPr>
          <a:xfrm>
            <a:off x="5162551" y="215626"/>
            <a:ext cx="6726382" cy="6858000"/>
          </a:xfrm>
          <a:prstGeom prst="rect">
            <a:avLst/>
          </a:prstGeom>
          <a:noFill/>
        </p:spPr>
        <p:txBody>
          <a:bodyPr wrap="square" rtlCol="0">
            <a:noAutofit/>
          </a:bodyPr>
          <a:lstStyle/>
          <a:p>
            <a:pPr algn="l"/>
            <a:r>
              <a:rPr lang="en-US" sz="6000" b="0" i="0" u="none" strike="noStrike" baseline="0" dirty="0">
                <a:solidFill>
                  <a:schemeClr val="bg1"/>
                </a:solidFill>
                <a:latin typeface="TimesNewRomanPSMT"/>
              </a:rPr>
              <a:t>Ruth goes to Boaz – Ruth 3:1-18</a:t>
            </a: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1Naomi her mother-in-law said to her, “My daughter, shall I not seek rest for you, that it may be well with you? </a:t>
            </a:r>
            <a:endParaRPr lang="en-ZA" dirty="0"/>
          </a:p>
        </p:txBody>
      </p:sp>
      <p:sp>
        <p:nvSpPr>
          <p:cNvPr id="2" name="TextBox 1">
            <a:extLst>
              <a:ext uri="{FF2B5EF4-FFF2-40B4-BE49-F238E27FC236}">
                <a16:creationId xmlns:a16="http://schemas.microsoft.com/office/drawing/2014/main" id="{954AD29C-FFD3-9CF1-0604-9F8E90269774}"/>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5189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370E07-D3EA-4B9A-A49C-6236CE847AF1}"/>
              </a:ext>
            </a:extLst>
          </p:cNvPr>
          <p:cNvPicPr>
            <a:picLocks noChangeAspect="1"/>
          </p:cNvPicPr>
          <p:nvPr/>
        </p:nvPicPr>
        <p:blipFill>
          <a:blip r:embed="rId2"/>
          <a:stretch>
            <a:fillRect/>
          </a:stretch>
        </p:blipFill>
        <p:spPr>
          <a:xfrm>
            <a:off x="0" y="1"/>
            <a:ext cx="13621732" cy="6858000"/>
          </a:xfrm>
          <a:prstGeom prst="rect">
            <a:avLst/>
          </a:prstGeom>
        </p:spPr>
      </p:pic>
      <p:sp>
        <p:nvSpPr>
          <p:cNvPr id="5" name="TextBox 4">
            <a:extLst>
              <a:ext uri="{FF2B5EF4-FFF2-40B4-BE49-F238E27FC236}">
                <a16:creationId xmlns:a16="http://schemas.microsoft.com/office/drawing/2014/main" id="{EB9828BB-AB43-490A-B740-E87F539C4D8C}"/>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2Now isn’t Boaz our kinsman, with whose maidens you were? Behold, he will be winnowing barley tonight on the threshing floor.</a:t>
            </a:r>
            <a:endParaRPr lang="en-ZA" dirty="0"/>
          </a:p>
        </p:txBody>
      </p:sp>
      <p:sp>
        <p:nvSpPr>
          <p:cNvPr id="2" name="TextBox 1">
            <a:extLst>
              <a:ext uri="{FF2B5EF4-FFF2-40B4-BE49-F238E27FC236}">
                <a16:creationId xmlns:a16="http://schemas.microsoft.com/office/drawing/2014/main" id="{C9CC7103-501B-4C20-2E41-3E5F3F972D2E}"/>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6478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3C78F9-57E8-4A0A-B57A-B9C9956C055C}"/>
              </a:ext>
            </a:extLst>
          </p:cNvPr>
          <p:cNvPicPr>
            <a:picLocks noChangeAspect="1"/>
          </p:cNvPicPr>
          <p:nvPr/>
        </p:nvPicPr>
        <p:blipFill>
          <a:blip r:embed="rId2"/>
          <a:stretch>
            <a:fillRect/>
          </a:stretch>
        </p:blipFill>
        <p:spPr>
          <a:xfrm>
            <a:off x="-173279" y="0"/>
            <a:ext cx="12538558" cy="6858000"/>
          </a:xfrm>
          <a:prstGeom prst="rect">
            <a:avLst/>
          </a:prstGeom>
        </p:spPr>
      </p:pic>
      <p:sp>
        <p:nvSpPr>
          <p:cNvPr id="5" name="TextBox 4">
            <a:extLst>
              <a:ext uri="{FF2B5EF4-FFF2-40B4-BE49-F238E27FC236}">
                <a16:creationId xmlns:a16="http://schemas.microsoft.com/office/drawing/2014/main" id="{DC0BC3D5-D575-4009-B829-C65EA91FE3FD}"/>
              </a:ext>
            </a:extLst>
          </p:cNvPr>
          <p:cNvSpPr txBox="1"/>
          <p:nvPr/>
        </p:nvSpPr>
        <p:spPr>
          <a:xfrm>
            <a:off x="1636295" y="0"/>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Ruth</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3Therefore wash yourself, anoint yourself, get dressed, and go down to the threshing floor; but don’t make yourself known to the man until he has finished eating and drinking. </a:t>
            </a:r>
            <a:endParaRPr lang="en-ZA" dirty="0"/>
          </a:p>
        </p:txBody>
      </p:sp>
      <p:sp>
        <p:nvSpPr>
          <p:cNvPr id="2" name="TextBox 1">
            <a:extLst>
              <a:ext uri="{FF2B5EF4-FFF2-40B4-BE49-F238E27FC236}">
                <a16:creationId xmlns:a16="http://schemas.microsoft.com/office/drawing/2014/main" id="{FD18C6EB-5FE4-402F-A25B-E0A8AF3AC242}"/>
              </a:ext>
            </a:extLst>
          </p:cNvPr>
          <p:cNvSpPr txBox="1"/>
          <p:nvPr/>
        </p:nvSpPr>
        <p:spPr>
          <a:xfrm>
            <a:off x="6096000" y="299899"/>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02723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799</Words>
  <Application>Microsoft Office PowerPoint</Application>
  <PresentationFormat>Widescreen</PresentationFormat>
  <Paragraphs>71</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ArialMT</vt:lpstr>
      <vt:lpstr>Calibri</vt:lpstr>
      <vt:lpstr>Calibri Light</vt:lpstr>
      <vt:lpstr>Microsoft Himalaya</vt:lpstr>
      <vt:lpstr>TimesNewRomanPS-BoldMT</vt:lpstr>
      <vt:lpstr>TimesNewRomanPSMT</vt:lpstr>
      <vt:lpstr>Office Theme</vt:lpstr>
      <vt:lpstr>14-5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14</cp:revision>
  <dcterms:created xsi:type="dcterms:W3CDTF">2021-07-20T09:23:46Z</dcterms:created>
  <dcterms:modified xsi:type="dcterms:W3CDTF">2023-01-24T10:11:32Z</dcterms:modified>
</cp:coreProperties>
</file>