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364"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385" autoAdjust="0"/>
  </p:normalViewPr>
  <p:slideViewPr>
    <p:cSldViewPr snapToGrid="0">
      <p:cViewPr varScale="1">
        <p:scale>
          <a:sx n="59" d="100"/>
          <a:sy n="59" d="100"/>
        </p:scale>
        <p:origin x="7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9560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48BF19-C5CE-4B19-B5FC-9DF936A93293}"/>
              </a:ext>
            </a:extLst>
          </p:cNvPr>
          <p:cNvPicPr>
            <a:picLocks noChangeAspect="1"/>
          </p:cNvPicPr>
          <p:nvPr/>
        </p:nvPicPr>
        <p:blipFill>
          <a:blip r:embed="rId2"/>
          <a:stretch>
            <a:fillRect/>
          </a:stretch>
        </p:blipFill>
        <p:spPr>
          <a:xfrm>
            <a:off x="0" y="0"/>
            <a:ext cx="12192000" cy="7376672"/>
          </a:xfrm>
          <a:prstGeom prst="rect">
            <a:avLst/>
          </a:prstGeom>
        </p:spPr>
      </p:pic>
      <p:sp>
        <p:nvSpPr>
          <p:cNvPr id="5" name="TextBox 4">
            <a:extLst>
              <a:ext uri="{FF2B5EF4-FFF2-40B4-BE49-F238E27FC236}">
                <a16:creationId xmlns:a16="http://schemas.microsoft.com/office/drawing/2014/main" id="{EFF76E80-FD12-4F39-B1DC-9C49CE94FFD3}"/>
              </a:ext>
            </a:extLst>
          </p:cNvPr>
          <p:cNvSpPr txBox="1"/>
          <p:nvPr/>
        </p:nvSpPr>
        <p:spPr>
          <a:xfrm>
            <a:off x="-702170" y="164892"/>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121212"/>
                </a:solidFill>
                <a:effectLst/>
                <a:latin typeface="ArialMT"/>
              </a:rPr>
              <a:t>4I thought I should tell you, saying, ‘Buy it before those who sit here, and before the elders of my people.’ If you will redeem it, redeem it; but if you will not redeem it, then tell me, that I may know. For there is no one to redeem it besides you; and I am after you.”</a:t>
            </a:r>
          </a:p>
          <a:p>
            <a:pPr algn="l"/>
            <a:r>
              <a:rPr lang="en-US" sz="3200" b="0" i="0" dirty="0">
                <a:solidFill>
                  <a:srgbClr val="121212"/>
                </a:solidFill>
                <a:effectLst/>
                <a:latin typeface="ArialMT"/>
              </a:rPr>
              <a:t>He said, “I will redeem it.”</a:t>
            </a:r>
          </a:p>
        </p:txBody>
      </p:sp>
      <p:sp>
        <p:nvSpPr>
          <p:cNvPr id="3" name="TextBox 2">
            <a:extLst>
              <a:ext uri="{FF2B5EF4-FFF2-40B4-BE49-F238E27FC236}">
                <a16:creationId xmlns:a16="http://schemas.microsoft.com/office/drawing/2014/main" id="{A0EA6F2E-0574-8E92-8527-3BD26C149BD8}"/>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956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9581C-EF64-43CB-B2A8-B2A3DFD52E51}"/>
              </a:ext>
            </a:extLst>
          </p:cNvPr>
          <p:cNvPicPr>
            <a:picLocks noChangeAspect="1"/>
          </p:cNvPicPr>
          <p:nvPr/>
        </p:nvPicPr>
        <p:blipFill>
          <a:blip r:embed="rId2"/>
          <a:stretch>
            <a:fillRect/>
          </a:stretch>
        </p:blipFill>
        <p:spPr>
          <a:xfrm>
            <a:off x="-146304" y="-1540576"/>
            <a:ext cx="14282928" cy="8398576"/>
          </a:xfrm>
          <a:prstGeom prst="rect">
            <a:avLst/>
          </a:prstGeom>
        </p:spPr>
      </p:pic>
      <p:sp>
        <p:nvSpPr>
          <p:cNvPr id="5" name="TextBox 4">
            <a:extLst>
              <a:ext uri="{FF2B5EF4-FFF2-40B4-BE49-F238E27FC236}">
                <a16:creationId xmlns:a16="http://schemas.microsoft.com/office/drawing/2014/main" id="{103A6F07-0A05-47CB-B3AF-C83841CC926E}"/>
              </a:ext>
            </a:extLst>
          </p:cNvPr>
          <p:cNvSpPr txBox="1"/>
          <p:nvPr/>
        </p:nvSpPr>
        <p:spPr>
          <a:xfrm>
            <a:off x="-552269" y="119922"/>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5Then Boaz said, “On the day you buy the field from the hand of Naomi, you must buy it also from Ruth the Moabitess, the wife of the dead, to raise up the name of the dead on his inheritance.”</a:t>
            </a:r>
            <a:endParaRPr lang="en-ZA" dirty="0"/>
          </a:p>
        </p:txBody>
      </p:sp>
      <p:sp>
        <p:nvSpPr>
          <p:cNvPr id="2" name="TextBox 1">
            <a:extLst>
              <a:ext uri="{FF2B5EF4-FFF2-40B4-BE49-F238E27FC236}">
                <a16:creationId xmlns:a16="http://schemas.microsoft.com/office/drawing/2014/main" id="{7128B700-E8F2-7226-15A2-1665DE337D6C}"/>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7623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2472040-A275-4BA1-9AA9-2A70205A0111}"/>
              </a:ext>
            </a:extLst>
          </p:cNvPr>
          <p:cNvPicPr>
            <a:picLocks noChangeAspect="1"/>
          </p:cNvPicPr>
          <p:nvPr/>
        </p:nvPicPr>
        <p:blipFill>
          <a:blip r:embed="rId2"/>
          <a:stretch>
            <a:fillRect/>
          </a:stretch>
        </p:blipFill>
        <p:spPr>
          <a:xfrm>
            <a:off x="-120869" y="-746315"/>
            <a:ext cx="12192000" cy="8899270"/>
          </a:xfrm>
          <a:prstGeom prst="rect">
            <a:avLst/>
          </a:prstGeom>
        </p:spPr>
      </p:pic>
      <p:sp>
        <p:nvSpPr>
          <p:cNvPr id="5" name="TextBox 4">
            <a:extLst>
              <a:ext uri="{FF2B5EF4-FFF2-40B4-BE49-F238E27FC236}">
                <a16:creationId xmlns:a16="http://schemas.microsoft.com/office/drawing/2014/main" id="{1CB2AE57-8A3D-4109-9193-FEB3CB411B8C}"/>
              </a:ext>
            </a:extLst>
          </p:cNvPr>
          <p:cNvSpPr txBox="1"/>
          <p:nvPr/>
        </p:nvSpPr>
        <p:spPr>
          <a:xfrm>
            <a:off x="22722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6The near kinsman said, “I can’t redeem it for myself, lest I endanger my own inheritance. Take my right of redemption for yourself; for I can’t redeem it.”</a:t>
            </a:r>
            <a:endParaRPr lang="en-ZA" dirty="0"/>
          </a:p>
        </p:txBody>
      </p:sp>
      <p:sp>
        <p:nvSpPr>
          <p:cNvPr id="3" name="TextBox 2">
            <a:extLst>
              <a:ext uri="{FF2B5EF4-FFF2-40B4-BE49-F238E27FC236}">
                <a16:creationId xmlns:a16="http://schemas.microsoft.com/office/drawing/2014/main" id="{0121D09C-2A54-5B05-37B2-CD7FAF54BB34}"/>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910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DDA9C3-CFDA-41D6-9831-8776EFCA9A63}"/>
              </a:ext>
            </a:extLst>
          </p:cNvPr>
          <p:cNvPicPr>
            <a:picLocks noChangeAspect="1"/>
          </p:cNvPicPr>
          <p:nvPr/>
        </p:nvPicPr>
        <p:blipFill>
          <a:blip r:embed="rId2"/>
          <a:stretch>
            <a:fillRect/>
          </a:stretch>
        </p:blipFill>
        <p:spPr>
          <a:xfrm>
            <a:off x="0" y="-1057701"/>
            <a:ext cx="12192000" cy="7915701"/>
          </a:xfrm>
          <a:prstGeom prst="rect">
            <a:avLst/>
          </a:prstGeom>
        </p:spPr>
      </p:pic>
      <p:sp>
        <p:nvSpPr>
          <p:cNvPr id="5" name="TextBox 4">
            <a:extLst>
              <a:ext uri="{FF2B5EF4-FFF2-40B4-BE49-F238E27FC236}">
                <a16:creationId xmlns:a16="http://schemas.microsoft.com/office/drawing/2014/main" id="{E0ECB01B-869D-4817-9791-6D75EFFF9B60}"/>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7Now this was the custom in former time in Israel concerning redeeming and concerning exchanging, to confirm all things: a man took off his sandal, and gave it to his neighbor; and this was the way of formalizing transactions in Israel. </a:t>
            </a:r>
            <a:endParaRPr lang="en-ZA" dirty="0"/>
          </a:p>
        </p:txBody>
      </p:sp>
      <p:sp>
        <p:nvSpPr>
          <p:cNvPr id="3" name="TextBox 2">
            <a:extLst>
              <a:ext uri="{FF2B5EF4-FFF2-40B4-BE49-F238E27FC236}">
                <a16:creationId xmlns:a16="http://schemas.microsoft.com/office/drawing/2014/main" id="{EFC4A47E-7924-6A3A-E813-D50F01EABF35}"/>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7106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BDDCB2-6F87-4644-98CF-133F72E2C25D}"/>
              </a:ext>
            </a:extLst>
          </p:cNvPr>
          <p:cNvPicPr>
            <a:picLocks noChangeAspect="1"/>
          </p:cNvPicPr>
          <p:nvPr/>
        </p:nvPicPr>
        <p:blipFill>
          <a:blip r:embed="rId2"/>
          <a:stretch>
            <a:fillRect/>
          </a:stretch>
        </p:blipFill>
        <p:spPr>
          <a:xfrm>
            <a:off x="-120869" y="-802398"/>
            <a:ext cx="12191999" cy="8885694"/>
          </a:xfrm>
          <a:prstGeom prst="rect">
            <a:avLst/>
          </a:prstGeom>
        </p:spPr>
      </p:pic>
      <p:sp>
        <p:nvSpPr>
          <p:cNvPr id="5" name="TextBox 4">
            <a:extLst>
              <a:ext uri="{FF2B5EF4-FFF2-40B4-BE49-F238E27FC236}">
                <a16:creationId xmlns:a16="http://schemas.microsoft.com/office/drawing/2014/main" id="{B73262BB-330A-4821-BE01-E4801FCB2C8D}"/>
              </a:ext>
            </a:extLst>
          </p:cNvPr>
          <p:cNvSpPr txBox="1"/>
          <p:nvPr/>
        </p:nvSpPr>
        <p:spPr>
          <a:xfrm>
            <a:off x="120870" y="23984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8So the near kinsman said to Boaz, “Buy it for yourself,” then he took off his sandal.</a:t>
            </a:r>
            <a:endParaRPr lang="en-ZA" dirty="0"/>
          </a:p>
        </p:txBody>
      </p:sp>
      <p:sp>
        <p:nvSpPr>
          <p:cNvPr id="3" name="TextBox 2">
            <a:extLst>
              <a:ext uri="{FF2B5EF4-FFF2-40B4-BE49-F238E27FC236}">
                <a16:creationId xmlns:a16="http://schemas.microsoft.com/office/drawing/2014/main" id="{DA24343D-C72D-502F-17A4-F2C31C916487}"/>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9836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7" name="TextBox 6">
            <a:extLst>
              <a:ext uri="{FF2B5EF4-FFF2-40B4-BE49-F238E27FC236}">
                <a16:creationId xmlns:a16="http://schemas.microsoft.com/office/drawing/2014/main" id="{99A38DD1-637C-43EF-BCA1-FE722E18FA75}"/>
              </a:ext>
            </a:extLst>
          </p:cNvPr>
          <p:cNvSpPr txBox="1"/>
          <p:nvPr/>
        </p:nvSpPr>
        <p:spPr>
          <a:xfrm>
            <a:off x="5225144" y="930194"/>
            <a:ext cx="6784656" cy="68580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Boaz arranges marriage with Ruth –</a:t>
            </a:r>
          </a:p>
          <a:p>
            <a:pPr algn="l"/>
            <a:r>
              <a:rPr lang="en-US" sz="6000" b="0" i="0" u="none" strike="noStrike" baseline="0" dirty="0">
                <a:solidFill>
                  <a:schemeClr val="bg1"/>
                </a:solidFill>
                <a:latin typeface="TimesNewRomanPSMT"/>
              </a:rPr>
              <a:t>Ruth 4:1-12</a:t>
            </a:r>
          </a:p>
        </p:txBody>
      </p:sp>
    </p:spTree>
    <p:extLst>
      <p:ext uri="{BB962C8B-B14F-4D97-AF65-F5344CB8AC3E}">
        <p14:creationId xmlns:p14="http://schemas.microsoft.com/office/powerpoint/2010/main" val="3815456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010997-394E-43AA-830E-20D3F59E8DA2}"/>
              </a:ext>
            </a:extLst>
          </p:cNvPr>
          <p:cNvPicPr>
            <a:picLocks noChangeAspect="1"/>
          </p:cNvPicPr>
          <p:nvPr/>
        </p:nvPicPr>
        <p:blipFill>
          <a:blip r:embed="rId2"/>
          <a:stretch>
            <a:fillRect/>
          </a:stretch>
        </p:blipFill>
        <p:spPr>
          <a:xfrm>
            <a:off x="-1" y="-1315407"/>
            <a:ext cx="12191999" cy="8173407"/>
          </a:xfrm>
          <a:prstGeom prst="rect">
            <a:avLst/>
          </a:prstGeom>
        </p:spPr>
      </p:pic>
      <p:sp>
        <p:nvSpPr>
          <p:cNvPr id="5" name="TextBox 4">
            <a:extLst>
              <a:ext uri="{FF2B5EF4-FFF2-40B4-BE49-F238E27FC236}">
                <a16:creationId xmlns:a16="http://schemas.microsoft.com/office/drawing/2014/main" id="{0F083D7A-2A71-4AAE-90B4-42A470EF42BB}"/>
              </a:ext>
            </a:extLst>
          </p:cNvPr>
          <p:cNvSpPr txBox="1"/>
          <p:nvPr/>
        </p:nvSpPr>
        <p:spPr>
          <a:xfrm>
            <a:off x="-128859"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9Boaz said to the elders and to all the people, “You are witnesses today, that I have bought all that was Elimelech’s, and all that was </a:t>
            </a:r>
            <a:r>
              <a:rPr lang="en-US" sz="4000" b="0" i="0" dirty="0" err="1">
                <a:solidFill>
                  <a:srgbClr val="121212"/>
                </a:solidFill>
                <a:effectLst/>
                <a:latin typeface="ArialMT"/>
              </a:rPr>
              <a:t>Chilion’s</a:t>
            </a:r>
            <a:r>
              <a:rPr lang="en-US" sz="4000" b="0" i="0" dirty="0">
                <a:solidFill>
                  <a:srgbClr val="121212"/>
                </a:solidFill>
                <a:effectLst/>
                <a:latin typeface="ArialMT"/>
              </a:rPr>
              <a:t> and </a:t>
            </a:r>
            <a:r>
              <a:rPr lang="en-US" sz="4000" b="0" i="0" dirty="0" err="1">
                <a:solidFill>
                  <a:srgbClr val="121212"/>
                </a:solidFill>
                <a:effectLst/>
                <a:latin typeface="ArialMT"/>
              </a:rPr>
              <a:t>Mahlon’s</a:t>
            </a:r>
            <a:r>
              <a:rPr lang="en-US" sz="4000" b="0" i="0" dirty="0">
                <a:solidFill>
                  <a:srgbClr val="121212"/>
                </a:solidFill>
                <a:effectLst/>
                <a:latin typeface="ArialMT"/>
              </a:rPr>
              <a:t>, from the hand of Naomi. </a:t>
            </a:r>
            <a:endParaRPr lang="en-ZA" dirty="0"/>
          </a:p>
        </p:txBody>
      </p:sp>
      <p:sp>
        <p:nvSpPr>
          <p:cNvPr id="2" name="TextBox 1">
            <a:extLst>
              <a:ext uri="{FF2B5EF4-FFF2-40B4-BE49-F238E27FC236}">
                <a16:creationId xmlns:a16="http://schemas.microsoft.com/office/drawing/2014/main" id="{D301C403-C9E4-7BD5-F53C-97C98EC9CB35}"/>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9846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DF97D7-CE1A-4F08-933A-D7754380706F}"/>
              </a:ext>
            </a:extLst>
          </p:cNvPr>
          <p:cNvPicPr>
            <a:picLocks noChangeAspect="1"/>
          </p:cNvPicPr>
          <p:nvPr/>
        </p:nvPicPr>
        <p:blipFill>
          <a:blip r:embed="rId2"/>
          <a:stretch>
            <a:fillRect/>
          </a:stretch>
        </p:blipFill>
        <p:spPr>
          <a:xfrm>
            <a:off x="-1" y="-396951"/>
            <a:ext cx="12191999" cy="7254951"/>
          </a:xfrm>
          <a:prstGeom prst="rect">
            <a:avLst/>
          </a:prstGeom>
        </p:spPr>
      </p:pic>
      <p:sp>
        <p:nvSpPr>
          <p:cNvPr id="5" name="TextBox 4">
            <a:extLst>
              <a:ext uri="{FF2B5EF4-FFF2-40B4-BE49-F238E27FC236}">
                <a16:creationId xmlns:a16="http://schemas.microsoft.com/office/drawing/2014/main" id="{1BA6F6CD-DDC5-4368-BE77-DFA9D6AA0C4F}"/>
              </a:ext>
            </a:extLst>
          </p:cNvPr>
          <p:cNvSpPr txBox="1"/>
          <p:nvPr/>
        </p:nvSpPr>
        <p:spPr>
          <a:xfrm>
            <a:off x="452073"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10Moreover, Ruth the Moabitess, the wife of </a:t>
            </a:r>
            <a:r>
              <a:rPr lang="en-US" sz="3600" b="0" i="0" dirty="0" err="1">
                <a:solidFill>
                  <a:srgbClr val="121212"/>
                </a:solidFill>
                <a:effectLst/>
                <a:latin typeface="ArialMT"/>
              </a:rPr>
              <a:t>Mahlon</a:t>
            </a:r>
            <a:r>
              <a:rPr lang="en-US" sz="3600" b="0" i="0" dirty="0">
                <a:solidFill>
                  <a:srgbClr val="121212"/>
                </a:solidFill>
                <a:effectLst/>
                <a:latin typeface="ArialMT"/>
              </a:rPr>
              <a:t>, I have purchased to be my wife, to raise up the name of the dead on his inheritance, that the name of the dead may not be cut off from among his brothers and from the gate of his place. You are witnesses today.”</a:t>
            </a:r>
            <a:endParaRPr lang="en-ZA" dirty="0"/>
          </a:p>
        </p:txBody>
      </p:sp>
      <p:sp>
        <p:nvSpPr>
          <p:cNvPr id="2" name="TextBox 1">
            <a:extLst>
              <a:ext uri="{FF2B5EF4-FFF2-40B4-BE49-F238E27FC236}">
                <a16:creationId xmlns:a16="http://schemas.microsoft.com/office/drawing/2014/main" id="{99BB706D-7992-D81A-DCC6-50A7BFF99927}"/>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4492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227CDF-3516-486E-A493-CCB9F41F30B5}"/>
              </a:ext>
            </a:extLst>
          </p:cNvPr>
          <p:cNvPicPr>
            <a:picLocks noChangeAspect="1"/>
          </p:cNvPicPr>
          <p:nvPr/>
        </p:nvPicPr>
        <p:blipFill>
          <a:blip r:embed="rId2"/>
          <a:stretch>
            <a:fillRect/>
          </a:stretch>
        </p:blipFill>
        <p:spPr>
          <a:xfrm>
            <a:off x="-1" y="-303368"/>
            <a:ext cx="12191999" cy="7151843"/>
          </a:xfrm>
          <a:prstGeom prst="rect">
            <a:avLst/>
          </a:prstGeom>
        </p:spPr>
      </p:pic>
      <p:sp>
        <p:nvSpPr>
          <p:cNvPr id="5" name="TextBox 4">
            <a:extLst>
              <a:ext uri="{FF2B5EF4-FFF2-40B4-BE49-F238E27FC236}">
                <a16:creationId xmlns:a16="http://schemas.microsoft.com/office/drawing/2014/main" id="{B51799AD-E4DC-4E5B-8CEA-C712F84C9F37}"/>
              </a:ext>
            </a:extLst>
          </p:cNvPr>
          <p:cNvSpPr txBox="1"/>
          <p:nvPr/>
        </p:nvSpPr>
        <p:spPr>
          <a:xfrm>
            <a:off x="-627219" y="119921"/>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11All the people who were in the gate, and the elders, said, “We are witnesses. May Yahweh make the woman who has come into your house like Rachel and like Leah, which both built the house of Israel; and treat you worthily in Ephrathah, and be famous in Bethlehem. </a:t>
            </a:r>
            <a:endParaRPr lang="en-ZA" dirty="0"/>
          </a:p>
        </p:txBody>
      </p:sp>
      <p:sp>
        <p:nvSpPr>
          <p:cNvPr id="2" name="TextBox 1">
            <a:extLst>
              <a:ext uri="{FF2B5EF4-FFF2-40B4-BE49-F238E27FC236}">
                <a16:creationId xmlns:a16="http://schemas.microsoft.com/office/drawing/2014/main" id="{72D0E427-A903-2E4C-2908-A37CA0D39647}"/>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7526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B5E899-0886-4F43-841D-AD26AB4CC0DB}"/>
              </a:ext>
            </a:extLst>
          </p:cNvPr>
          <p:cNvPicPr>
            <a:picLocks noChangeAspect="1"/>
          </p:cNvPicPr>
          <p:nvPr/>
        </p:nvPicPr>
        <p:blipFill>
          <a:blip r:embed="rId2"/>
          <a:stretch>
            <a:fillRect/>
          </a:stretch>
        </p:blipFill>
        <p:spPr>
          <a:xfrm>
            <a:off x="0" y="-19386"/>
            <a:ext cx="12490704" cy="6877386"/>
          </a:xfrm>
          <a:prstGeom prst="rect">
            <a:avLst/>
          </a:prstGeom>
        </p:spPr>
      </p:pic>
      <p:sp>
        <p:nvSpPr>
          <p:cNvPr id="5" name="TextBox 4">
            <a:extLst>
              <a:ext uri="{FF2B5EF4-FFF2-40B4-BE49-F238E27FC236}">
                <a16:creationId xmlns:a16="http://schemas.microsoft.com/office/drawing/2014/main" id="{295ADFC3-DF34-4F34-BF0E-387688D38D5C}"/>
              </a:ext>
            </a:extLst>
          </p:cNvPr>
          <p:cNvSpPr txBox="1"/>
          <p:nvPr/>
        </p:nvSpPr>
        <p:spPr>
          <a:xfrm>
            <a:off x="-687180"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12Let your house be like the house of Perez, whom Tamar bore to Judah, of the offspring which Yahweh will give you by this young woman.”</a:t>
            </a:r>
            <a:endParaRPr lang="en-ZA" dirty="0"/>
          </a:p>
        </p:txBody>
      </p:sp>
      <p:sp>
        <p:nvSpPr>
          <p:cNvPr id="2" name="TextBox 1">
            <a:extLst>
              <a:ext uri="{FF2B5EF4-FFF2-40B4-BE49-F238E27FC236}">
                <a16:creationId xmlns:a16="http://schemas.microsoft.com/office/drawing/2014/main" id="{C9235C76-7FD2-0542-34F7-D64F4B1769D9}"/>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38403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6A3FF5-8170-4BB3-A483-A10A91D12B65}"/>
              </a:ext>
            </a:extLst>
          </p:cNvPr>
          <p:cNvPicPr>
            <a:picLocks noChangeAspect="1"/>
          </p:cNvPicPr>
          <p:nvPr/>
        </p:nvPicPr>
        <p:blipFill>
          <a:blip r:embed="rId2"/>
          <a:stretch>
            <a:fillRect/>
          </a:stretch>
        </p:blipFill>
        <p:spPr>
          <a:xfrm>
            <a:off x="0" y="-502539"/>
            <a:ext cx="12192000" cy="7360539"/>
          </a:xfrm>
          <a:prstGeom prst="rect">
            <a:avLst/>
          </a:prstGeom>
        </p:spPr>
      </p:pic>
      <p:sp>
        <p:nvSpPr>
          <p:cNvPr id="5" name="TextBox 4">
            <a:extLst>
              <a:ext uri="{FF2B5EF4-FFF2-40B4-BE49-F238E27FC236}">
                <a16:creationId xmlns:a16="http://schemas.microsoft.com/office/drawing/2014/main" id="{B8CF3612-4FAA-4A90-A464-14C6317ABF7D}"/>
              </a:ext>
            </a:extLst>
          </p:cNvPr>
          <p:cNvSpPr txBox="1"/>
          <p:nvPr/>
        </p:nvSpPr>
        <p:spPr>
          <a:xfrm>
            <a:off x="254833"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Boaz arranges marriage with Ruth – Ruth 4:1-12</a:t>
            </a:r>
          </a:p>
        </p:txBody>
      </p:sp>
      <p:sp>
        <p:nvSpPr>
          <p:cNvPr id="3" name="TextBox 2">
            <a:extLst>
              <a:ext uri="{FF2B5EF4-FFF2-40B4-BE49-F238E27FC236}">
                <a16:creationId xmlns:a16="http://schemas.microsoft.com/office/drawing/2014/main" id="{74591A0A-C4D5-DAF4-1F28-65DED66BA9AA}"/>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7222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7" name="TextBox 6">
            <a:extLst>
              <a:ext uri="{FF2B5EF4-FFF2-40B4-BE49-F238E27FC236}">
                <a16:creationId xmlns:a16="http://schemas.microsoft.com/office/drawing/2014/main" id="{99A38DD1-637C-43EF-BCA1-FE722E18FA75}"/>
              </a:ext>
            </a:extLst>
          </p:cNvPr>
          <p:cNvSpPr txBox="1"/>
          <p:nvPr/>
        </p:nvSpPr>
        <p:spPr>
          <a:xfrm>
            <a:off x="5225144" y="930194"/>
            <a:ext cx="6784656" cy="68580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Boaz arranges marriage with Ruth –</a:t>
            </a:r>
          </a:p>
          <a:p>
            <a:pPr algn="l"/>
            <a:r>
              <a:rPr lang="en-US" sz="6000" b="0" i="0" u="none" strike="noStrike" baseline="0" dirty="0">
                <a:solidFill>
                  <a:schemeClr val="bg1"/>
                </a:solidFill>
                <a:latin typeface="TimesNewRomanPSMT"/>
              </a:rPr>
              <a:t>Ruth 4:1-12</a:t>
            </a: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1Now Boaz went up to the gate and sat down there. Behold, the near kinsman of whom Boaz spoke came by. Boaz said to him, “Come over here, friend, and sit down!” He came over, and sat down. </a:t>
            </a:r>
            <a:endParaRPr lang="en-ZA" dirty="0"/>
          </a:p>
        </p:txBody>
      </p:sp>
      <p:sp>
        <p:nvSpPr>
          <p:cNvPr id="3" name="TextBox 2">
            <a:extLst>
              <a:ext uri="{FF2B5EF4-FFF2-40B4-BE49-F238E27FC236}">
                <a16:creationId xmlns:a16="http://schemas.microsoft.com/office/drawing/2014/main" id="{31087487-D15F-2F26-7C71-A9136C246A76}"/>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175E550-F57D-46C4-908F-6722B87FFB3F}"/>
              </a:ext>
            </a:extLst>
          </p:cNvPr>
          <p:cNvPicPr>
            <a:picLocks noChangeAspect="1"/>
          </p:cNvPicPr>
          <p:nvPr/>
        </p:nvPicPr>
        <p:blipFill>
          <a:blip r:embed="rId2"/>
          <a:stretch>
            <a:fillRect/>
          </a:stretch>
        </p:blipFill>
        <p:spPr>
          <a:xfrm>
            <a:off x="0" y="0"/>
            <a:ext cx="12192000" cy="7018638"/>
          </a:xfrm>
          <a:prstGeom prst="rect">
            <a:avLst/>
          </a:prstGeom>
        </p:spPr>
      </p:pic>
      <p:sp>
        <p:nvSpPr>
          <p:cNvPr id="5" name="TextBox 4">
            <a:extLst>
              <a:ext uri="{FF2B5EF4-FFF2-40B4-BE49-F238E27FC236}">
                <a16:creationId xmlns:a16="http://schemas.microsoft.com/office/drawing/2014/main" id="{276A8D23-B5BE-408F-9352-61713A9CB20C}"/>
              </a:ext>
            </a:extLst>
          </p:cNvPr>
          <p:cNvSpPr txBox="1"/>
          <p:nvPr/>
        </p:nvSpPr>
        <p:spPr>
          <a:xfrm>
            <a:off x="-777121" y="119921"/>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dirty="0">
                <a:solidFill>
                  <a:srgbClr val="121212"/>
                </a:solidFill>
                <a:effectLst/>
                <a:latin typeface="ArialMT"/>
              </a:rPr>
              <a:t> 2Boaz took ten men of the elders of the city, and said, “Sit down here,” and they sat down. </a:t>
            </a:r>
            <a:endParaRPr lang="en-ZA" dirty="0"/>
          </a:p>
        </p:txBody>
      </p:sp>
      <p:sp>
        <p:nvSpPr>
          <p:cNvPr id="3" name="TextBox 2">
            <a:extLst>
              <a:ext uri="{FF2B5EF4-FFF2-40B4-BE49-F238E27FC236}">
                <a16:creationId xmlns:a16="http://schemas.microsoft.com/office/drawing/2014/main" id="{164724B6-9E1E-02D4-F07B-7DB99CD8515A}"/>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647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3D09D-2A66-49E4-9F54-3124F8848AF5}"/>
              </a:ext>
            </a:extLst>
          </p:cNvPr>
          <p:cNvPicPr>
            <a:picLocks noChangeAspect="1"/>
          </p:cNvPicPr>
          <p:nvPr/>
        </p:nvPicPr>
        <p:blipFill>
          <a:blip r:embed="rId2"/>
          <a:stretch>
            <a:fillRect/>
          </a:stretch>
        </p:blipFill>
        <p:spPr>
          <a:xfrm>
            <a:off x="0" y="-638699"/>
            <a:ext cx="12192000" cy="7496699"/>
          </a:xfrm>
          <a:prstGeom prst="rect">
            <a:avLst/>
          </a:prstGeom>
        </p:spPr>
      </p:pic>
      <p:sp>
        <p:nvSpPr>
          <p:cNvPr id="5" name="TextBox 4">
            <a:extLst>
              <a:ext uri="{FF2B5EF4-FFF2-40B4-BE49-F238E27FC236}">
                <a16:creationId xmlns:a16="http://schemas.microsoft.com/office/drawing/2014/main" id="{2FA3B3EE-A9E6-4FC7-9998-923E8CD20585}"/>
              </a:ext>
            </a:extLst>
          </p:cNvPr>
          <p:cNvSpPr txBox="1"/>
          <p:nvPr/>
        </p:nvSpPr>
        <p:spPr>
          <a:xfrm>
            <a:off x="-710737" y="11858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3He said to the near kinsman, “Naomi, who has come back out of the country of Moab, is selling the parcel of land, which was our brother Elimelech’s. </a:t>
            </a:r>
            <a:endParaRPr lang="en-ZA" dirty="0"/>
          </a:p>
        </p:txBody>
      </p:sp>
      <p:sp>
        <p:nvSpPr>
          <p:cNvPr id="2" name="TextBox 1">
            <a:extLst>
              <a:ext uri="{FF2B5EF4-FFF2-40B4-BE49-F238E27FC236}">
                <a16:creationId xmlns:a16="http://schemas.microsoft.com/office/drawing/2014/main" id="{60E33FFE-18E1-D16F-F771-C09F95AABFB1}"/>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027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718</Words>
  <Application>Microsoft Office PowerPoint</Application>
  <PresentationFormat>Widescreen</PresentationFormat>
  <Paragraphs>57</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ArialMT</vt:lpstr>
      <vt:lpstr>Calibri</vt:lpstr>
      <vt:lpstr>Calibri Light</vt:lpstr>
      <vt:lpstr>Microsoft Himalaya</vt:lpstr>
      <vt:lpstr>TimesNewRomanPS-BoldMT</vt:lpstr>
      <vt:lpstr>TimesNewRomanPSMT</vt:lpstr>
      <vt:lpstr>Office Theme</vt:lpstr>
      <vt:lpstr>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2023-01-24T10:18:12Z</dcterms:modified>
</cp:coreProperties>
</file>