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8" r:id="rId2"/>
    <p:sldId id="467"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63" r:id="rId25"/>
    <p:sldId id="447" r:id="rId26"/>
    <p:sldId id="449" r:id="rId27"/>
    <p:sldId id="448" r:id="rId28"/>
    <p:sldId id="464" r:id="rId29"/>
    <p:sldId id="450" r:id="rId30"/>
    <p:sldId id="451" r:id="rId31"/>
    <p:sldId id="452" r:id="rId32"/>
    <p:sldId id="465" r:id="rId33"/>
    <p:sldId id="455" r:id="rId34"/>
    <p:sldId id="456" r:id="rId35"/>
    <p:sldId id="457" r:id="rId36"/>
    <p:sldId id="458" r:id="rId37"/>
    <p:sldId id="459" r:id="rId38"/>
    <p:sldId id="4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34" autoAdjust="0"/>
    <p:restoredTop sz="93969" autoAdjust="0"/>
  </p:normalViewPr>
  <p:slideViewPr>
    <p:cSldViewPr snapToGrid="0">
      <p:cViewPr varScale="1">
        <p:scale>
          <a:sx n="56" d="100"/>
          <a:sy n="56" d="100"/>
        </p:scale>
        <p:origin x="96"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4C1D744-02F8-4AA4-8331-5E3407020D4C}"/>
    <pc:docChg chg="modSld">
      <pc:chgData name="Alfred Smith" userId="3c60a3631c0db8ad" providerId="LiveId" clId="{04C1D744-02F8-4AA4-8331-5E3407020D4C}" dt="2023-01-25T15:53:53.858" v="0"/>
      <pc:docMkLst>
        <pc:docMk/>
      </pc:docMkLst>
      <pc:sldChg chg="modSp mod">
        <pc:chgData name="Alfred Smith" userId="3c60a3631c0db8ad" providerId="LiveId" clId="{04C1D744-02F8-4AA4-8331-5E3407020D4C}" dt="2023-01-25T15:53:53.858" v="0"/>
        <pc:sldMkLst>
          <pc:docMk/>
          <pc:sldMk cId="2869461528" sldId="308"/>
        </pc:sldMkLst>
        <pc:spChg chg="mod">
          <ac:chgData name="Alfred Smith" userId="3c60a3631c0db8ad" providerId="LiveId" clId="{04C1D744-02F8-4AA4-8331-5E3407020D4C}" dt="2023-01-25T15:53:53.858" v="0"/>
          <ac:spMkLst>
            <pc:docMk/>
            <pc:sldMk cId="2869461528" sldId="308"/>
            <ac:spMk id="4" creationId="{7314E49D-D5E6-7F3F-C422-908778E9DF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20 </a:t>
            </a:r>
            <a:r>
              <a:rPr lang="en-IN" sz="1200" b="1" i="0" u="none" strike="noStrike" baseline="0" dirty="0">
                <a:latin typeface="TimesNewRomanPS-BoldMT"/>
              </a:rPr>
              <a:t>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5682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20-3</a:t>
            </a:r>
          </a:p>
        </p:txBody>
      </p:sp>
      <p:sp>
        <p:nvSpPr>
          <p:cNvPr id="4" name="Content Placeholder 2">
            <a:extLst>
              <a:ext uri="{FF2B5EF4-FFF2-40B4-BE49-F238E27FC236}">
                <a16:creationId xmlns:a16="http://schemas.microsoft.com/office/drawing/2014/main" id="{7314E49D-D5E6-7F3F-C422-908778E9DF7F}"/>
              </a:ext>
            </a:extLst>
          </p:cNvPr>
          <p:cNvSpPr>
            <a:spLocks noGrp="1"/>
          </p:cNvSpPr>
          <p:nvPr>
            <p:ph idx="1"/>
          </p:nvPr>
        </p:nvSpPr>
        <p:spPr>
          <a:xfrm>
            <a:off x="838200" y="1825625"/>
            <a:ext cx="10515600" cy="4351338"/>
          </a:xfrm>
        </p:spPr>
        <p:txBody>
          <a:bodyPr/>
          <a:lstStyle/>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This work is licensed under a Creative Commons Attribution-</a:t>
            </a:r>
            <a:r>
              <a:rPr lang="en-IN" sz="1800" dirty="0" err="1">
                <a:effectLst/>
                <a:latin typeface="Calibri" panose="020F0502020204030204" pitchFamily="34" charset="0"/>
                <a:ea typeface="Calibri" panose="020F0502020204030204" pitchFamily="34" charset="0"/>
                <a:cs typeface="Times New Roman" panose="02020603050405020304" pitchFamily="18" charset="0"/>
              </a:rPr>
              <a:t>ShareAlike</a:t>
            </a:r>
            <a:r>
              <a:rPr lang="en-IN" sz="1800">
                <a:effectLst/>
                <a:latin typeface="Calibri" panose="020F0502020204030204" pitchFamily="34" charset="0"/>
                <a:ea typeface="Calibri" panose="020F0502020204030204" pitchFamily="34" charset="0"/>
                <a:cs typeface="Times New Roman" panose="02020603050405020304" pitchFamily="18" charset="0"/>
              </a:rPr>
              <a:t>  </a:t>
            </a:r>
            <a:r>
              <a:rPr lang="en-IN" sz="1800" dirty="0">
                <a:effectLst/>
                <a:latin typeface="Calibri" panose="020F0502020204030204" pitchFamily="34" charset="0"/>
                <a:ea typeface="Calibri" panose="020F0502020204030204" pitchFamily="34" charset="0"/>
                <a:cs typeface="Times New Roman" panose="02020603050405020304" pitchFamily="18" charset="0"/>
              </a:rPr>
              <a:t>4.0 International License.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Please add this statement to all the videos you create.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English Bible quotes are from the World English Bible US, which is in the public domain.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4594EB3-08CC-4937-B1E7-26D4CE7BBA51}"/>
              </a:ext>
            </a:extLst>
          </p:cNvPr>
          <p:cNvPicPr>
            <a:picLocks noChangeAspect="1"/>
          </p:cNvPicPr>
          <p:nvPr/>
        </p:nvPicPr>
        <p:blipFill>
          <a:blip r:embed="rId2"/>
          <a:stretch>
            <a:fillRect/>
          </a:stretch>
        </p:blipFill>
        <p:spPr>
          <a:xfrm>
            <a:off x="0" y="1"/>
            <a:ext cx="13817751" cy="6858000"/>
          </a:xfrm>
          <a:prstGeom prst="rect">
            <a:avLst/>
          </a:prstGeom>
        </p:spPr>
      </p:pic>
      <p:sp>
        <p:nvSpPr>
          <p:cNvPr id="5" name="TextBox 4">
            <a:extLst>
              <a:ext uri="{FF2B5EF4-FFF2-40B4-BE49-F238E27FC236}">
                <a16:creationId xmlns:a16="http://schemas.microsoft.com/office/drawing/2014/main" id="{A0644CF5-A02B-FBBA-81AE-955912216A88}"/>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19This woman’s child died in the night, because she lay on it. </a:t>
            </a:r>
            <a:endParaRPr lang="en-ZA" dirty="0"/>
          </a:p>
        </p:txBody>
      </p:sp>
      <p:sp>
        <p:nvSpPr>
          <p:cNvPr id="2" name="TextBox 1">
            <a:extLst>
              <a:ext uri="{FF2B5EF4-FFF2-40B4-BE49-F238E27FC236}">
                <a16:creationId xmlns:a16="http://schemas.microsoft.com/office/drawing/2014/main" id="{5508AB54-BE3A-9CDA-931A-3C080CB2DB61}"/>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82125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56D1D7F5-A807-46DB-BFDC-79D80A6475C0}"/>
              </a:ext>
            </a:extLst>
          </p:cNvPr>
          <p:cNvPicPr>
            <a:picLocks noChangeAspect="1"/>
          </p:cNvPicPr>
          <p:nvPr/>
        </p:nvPicPr>
        <p:blipFill>
          <a:blip r:embed="rId2"/>
          <a:stretch>
            <a:fillRect/>
          </a:stretch>
        </p:blipFill>
        <p:spPr>
          <a:xfrm>
            <a:off x="-1" y="-225269"/>
            <a:ext cx="12191999" cy="7083269"/>
          </a:xfrm>
          <a:prstGeom prst="rect">
            <a:avLst/>
          </a:prstGeom>
        </p:spPr>
      </p:pic>
      <p:sp>
        <p:nvSpPr>
          <p:cNvPr id="5" name="TextBox 4">
            <a:extLst>
              <a:ext uri="{FF2B5EF4-FFF2-40B4-BE49-F238E27FC236}">
                <a16:creationId xmlns:a16="http://schemas.microsoft.com/office/drawing/2014/main" id="{EF736D5F-8A42-0A7D-0489-2B3225CCA680}"/>
              </a:ext>
            </a:extLst>
          </p:cNvPr>
          <p:cNvSpPr txBox="1"/>
          <p:nvPr/>
        </p:nvSpPr>
        <p:spPr>
          <a:xfrm>
            <a:off x="0" y="5693565"/>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20She arose at midnight, and took my son from beside me while your servant slept, and laid it in her bosom, and laid her dead child in my bosom. </a:t>
            </a:r>
            <a:endParaRPr lang="en-ZA" dirty="0"/>
          </a:p>
        </p:txBody>
      </p:sp>
      <p:sp>
        <p:nvSpPr>
          <p:cNvPr id="2" name="TextBox 1">
            <a:extLst>
              <a:ext uri="{FF2B5EF4-FFF2-40B4-BE49-F238E27FC236}">
                <a16:creationId xmlns:a16="http://schemas.microsoft.com/office/drawing/2014/main" id="{45208978-DC6E-DBCD-BF9D-23CD088C449F}"/>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95935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3AE378D-C341-45B9-A47C-66CFAA396318}"/>
              </a:ext>
            </a:extLst>
          </p:cNvPr>
          <p:cNvPicPr>
            <a:picLocks noChangeAspect="1"/>
          </p:cNvPicPr>
          <p:nvPr/>
        </p:nvPicPr>
        <p:blipFill>
          <a:blip r:embed="rId2"/>
          <a:stretch>
            <a:fillRect/>
          </a:stretch>
        </p:blipFill>
        <p:spPr>
          <a:xfrm>
            <a:off x="0" y="0"/>
            <a:ext cx="14588289" cy="6858000"/>
          </a:xfrm>
          <a:prstGeom prst="rect">
            <a:avLst/>
          </a:prstGeom>
        </p:spPr>
      </p:pic>
      <p:sp>
        <p:nvSpPr>
          <p:cNvPr id="5" name="TextBox 4">
            <a:extLst>
              <a:ext uri="{FF2B5EF4-FFF2-40B4-BE49-F238E27FC236}">
                <a16:creationId xmlns:a16="http://schemas.microsoft.com/office/drawing/2014/main" id="{6DC1776A-4A95-EE6E-B16C-87CBEE70A090}"/>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 21When I rose in the morning to nurse my child, behold, he was dead; but when I had looked at him in the morning, behold, it was not my son whom I bore.”</a:t>
            </a:r>
            <a:endParaRPr lang="en-ZA" dirty="0"/>
          </a:p>
        </p:txBody>
      </p:sp>
      <p:sp>
        <p:nvSpPr>
          <p:cNvPr id="2" name="TextBox 1">
            <a:extLst>
              <a:ext uri="{FF2B5EF4-FFF2-40B4-BE49-F238E27FC236}">
                <a16:creationId xmlns:a16="http://schemas.microsoft.com/office/drawing/2014/main" id="{F3E359E1-7D1F-6094-088D-0061C59B1009}"/>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61377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E6CC4B-B0BB-4BAF-8CFD-DCFED1879A84}"/>
              </a:ext>
            </a:extLst>
          </p:cNvPr>
          <p:cNvPicPr>
            <a:picLocks noChangeAspect="1"/>
          </p:cNvPicPr>
          <p:nvPr/>
        </p:nvPicPr>
        <p:blipFill>
          <a:blip r:embed="rId2"/>
          <a:stretch>
            <a:fillRect/>
          </a:stretch>
        </p:blipFill>
        <p:spPr>
          <a:xfrm rot="10800000">
            <a:off x="-1" y="-4728"/>
            <a:ext cx="12440653" cy="6862728"/>
          </a:xfrm>
          <a:prstGeom prst="rect">
            <a:avLst/>
          </a:prstGeom>
        </p:spPr>
      </p:pic>
      <p:sp>
        <p:nvSpPr>
          <p:cNvPr id="5" name="TextBox 4">
            <a:extLst>
              <a:ext uri="{FF2B5EF4-FFF2-40B4-BE49-F238E27FC236}">
                <a16:creationId xmlns:a16="http://schemas.microsoft.com/office/drawing/2014/main" id="{68DBAA7F-1717-4C33-DB01-5C838DD42E2F}"/>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22The other woman said, “No! But the living one is my son, and the dead one is your son.”</a:t>
            </a:r>
          </a:p>
          <a:p>
            <a:pPr algn="l"/>
            <a:r>
              <a:rPr lang="en-US" sz="4000" b="0" i="0" dirty="0">
                <a:solidFill>
                  <a:srgbClr val="121212"/>
                </a:solidFill>
                <a:effectLst/>
                <a:latin typeface="ArialMT"/>
              </a:rPr>
              <a:t>The first one said, “No! But the dead one is your son, and the living one is my son.” They argued like this before the king</a:t>
            </a:r>
          </a:p>
        </p:txBody>
      </p:sp>
      <p:sp>
        <p:nvSpPr>
          <p:cNvPr id="2" name="TextBox 1">
            <a:extLst>
              <a:ext uri="{FF2B5EF4-FFF2-40B4-BE49-F238E27FC236}">
                <a16:creationId xmlns:a16="http://schemas.microsoft.com/office/drawing/2014/main" id="{B32A2ECF-69B1-7001-03D4-1F9B438B09A1}"/>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23867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0717998-03CC-4D09-8CD0-39C93AD1C61B}"/>
              </a:ext>
            </a:extLst>
          </p:cNvPr>
          <p:cNvPicPr>
            <a:picLocks noChangeAspect="1"/>
          </p:cNvPicPr>
          <p:nvPr/>
        </p:nvPicPr>
        <p:blipFill>
          <a:blip r:embed="rId2"/>
          <a:stretch>
            <a:fillRect/>
          </a:stretch>
        </p:blipFill>
        <p:spPr>
          <a:xfrm>
            <a:off x="0" y="-237743"/>
            <a:ext cx="12192000" cy="7095744"/>
          </a:xfrm>
          <a:prstGeom prst="rect">
            <a:avLst/>
          </a:prstGeom>
        </p:spPr>
      </p:pic>
      <p:sp>
        <p:nvSpPr>
          <p:cNvPr id="5" name="TextBox 4">
            <a:extLst>
              <a:ext uri="{FF2B5EF4-FFF2-40B4-BE49-F238E27FC236}">
                <a16:creationId xmlns:a16="http://schemas.microsoft.com/office/drawing/2014/main" id="{D2E9E4BF-0588-18EB-BC43-3592C9990E67}"/>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23Then the king said, “One says, ‘This is my son who lives, and your son is the dead;’ and the other says, ‘No! But your son is the dead one, and my son is the living one.’”</a:t>
            </a:r>
            <a:endParaRPr lang="en-ZA" dirty="0"/>
          </a:p>
        </p:txBody>
      </p:sp>
      <p:sp>
        <p:nvSpPr>
          <p:cNvPr id="2" name="TextBox 1">
            <a:extLst>
              <a:ext uri="{FF2B5EF4-FFF2-40B4-BE49-F238E27FC236}">
                <a16:creationId xmlns:a16="http://schemas.microsoft.com/office/drawing/2014/main" id="{8C7BCABF-05D9-9D63-A150-7FD94B373857}"/>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8022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F58D879-FDDE-481B-9E89-A9A24552F147}"/>
              </a:ext>
            </a:extLst>
          </p:cNvPr>
          <p:cNvPicPr>
            <a:picLocks noChangeAspect="1"/>
          </p:cNvPicPr>
          <p:nvPr/>
        </p:nvPicPr>
        <p:blipFill>
          <a:blip r:embed="rId2"/>
          <a:stretch>
            <a:fillRect/>
          </a:stretch>
        </p:blipFill>
        <p:spPr>
          <a:xfrm>
            <a:off x="0" y="0"/>
            <a:ext cx="12192000" cy="6978736"/>
          </a:xfrm>
          <a:prstGeom prst="rect">
            <a:avLst/>
          </a:prstGeom>
        </p:spPr>
      </p:pic>
      <p:sp>
        <p:nvSpPr>
          <p:cNvPr id="7" name="TextBox 6">
            <a:extLst>
              <a:ext uri="{FF2B5EF4-FFF2-40B4-BE49-F238E27FC236}">
                <a16:creationId xmlns:a16="http://schemas.microsoft.com/office/drawing/2014/main" id="{5536704E-47C8-9341-832B-93D319DAF731}"/>
              </a:ext>
            </a:extLst>
          </p:cNvPr>
          <p:cNvSpPr txBox="1"/>
          <p:nvPr/>
        </p:nvSpPr>
        <p:spPr>
          <a:xfrm>
            <a:off x="249369" y="793663"/>
            <a:ext cx="9614477" cy="4751294"/>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Two women and one child – </a:t>
            </a:r>
          </a:p>
          <a:p>
            <a:pPr algn="l"/>
            <a:r>
              <a:rPr lang="en-US" sz="6000" b="0" i="0" u="none" strike="noStrike" baseline="0" dirty="0">
                <a:solidFill>
                  <a:schemeClr val="bg1"/>
                </a:solidFill>
                <a:latin typeface="TimesNewRomanPSMT"/>
              </a:rPr>
              <a:t>1 Kings 3:16-28; 4:29-3</a:t>
            </a:r>
          </a:p>
        </p:txBody>
      </p:sp>
    </p:spTree>
    <p:extLst>
      <p:ext uri="{BB962C8B-B14F-4D97-AF65-F5344CB8AC3E}">
        <p14:creationId xmlns:p14="http://schemas.microsoft.com/office/powerpoint/2010/main" val="3471462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860450-BF0E-4CE8-BD5B-80133E774EAD}"/>
              </a:ext>
            </a:extLst>
          </p:cNvPr>
          <p:cNvPicPr>
            <a:picLocks noChangeAspect="1"/>
          </p:cNvPicPr>
          <p:nvPr/>
        </p:nvPicPr>
        <p:blipFill>
          <a:blip r:embed="rId2"/>
          <a:stretch>
            <a:fillRect/>
          </a:stretch>
        </p:blipFill>
        <p:spPr>
          <a:xfrm>
            <a:off x="-577516" y="-116379"/>
            <a:ext cx="12769515" cy="6974379"/>
          </a:xfrm>
          <a:prstGeom prst="rect">
            <a:avLst/>
          </a:prstGeom>
        </p:spPr>
      </p:pic>
      <p:sp>
        <p:nvSpPr>
          <p:cNvPr id="5" name="TextBox 4">
            <a:extLst>
              <a:ext uri="{FF2B5EF4-FFF2-40B4-BE49-F238E27FC236}">
                <a16:creationId xmlns:a16="http://schemas.microsoft.com/office/drawing/2014/main" id="{D9B2A3BA-9A2A-4763-D48E-4FDDCA966FDE}"/>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24The king said, “Get me a sword.” So they brought a sword before the king.</a:t>
            </a:r>
          </a:p>
          <a:p>
            <a:pPr algn="l"/>
            <a:r>
              <a:rPr lang="en-US" sz="4400" b="0" i="0" dirty="0">
                <a:solidFill>
                  <a:srgbClr val="121212"/>
                </a:solidFill>
                <a:effectLst/>
                <a:latin typeface="ArialMT"/>
              </a:rPr>
              <a:t>25The king said, “Divide the living child in two, and give half to the one, and half to the other.”</a:t>
            </a:r>
          </a:p>
        </p:txBody>
      </p:sp>
      <p:sp>
        <p:nvSpPr>
          <p:cNvPr id="2" name="TextBox 1">
            <a:extLst>
              <a:ext uri="{FF2B5EF4-FFF2-40B4-BE49-F238E27FC236}">
                <a16:creationId xmlns:a16="http://schemas.microsoft.com/office/drawing/2014/main" id="{31EBCDE6-DA12-AAAA-6E00-6BDF8B072A1C}"/>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18612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AE39DB-93E7-40BA-809B-76E8B3AFF2B7}"/>
              </a:ext>
            </a:extLst>
          </p:cNvPr>
          <p:cNvPicPr>
            <a:picLocks noChangeAspect="1"/>
          </p:cNvPicPr>
          <p:nvPr/>
        </p:nvPicPr>
        <p:blipFill>
          <a:blip r:embed="rId2"/>
          <a:stretch>
            <a:fillRect/>
          </a:stretch>
        </p:blipFill>
        <p:spPr>
          <a:xfrm>
            <a:off x="-120869" y="-160421"/>
            <a:ext cx="12192000" cy="7178842"/>
          </a:xfrm>
          <a:prstGeom prst="rect">
            <a:avLst/>
          </a:prstGeom>
        </p:spPr>
      </p:pic>
      <p:sp>
        <p:nvSpPr>
          <p:cNvPr id="5" name="TextBox 4">
            <a:extLst>
              <a:ext uri="{FF2B5EF4-FFF2-40B4-BE49-F238E27FC236}">
                <a16:creationId xmlns:a16="http://schemas.microsoft.com/office/drawing/2014/main" id="{6AF69C81-E4AB-DF9B-D2C7-73BD449662DF}"/>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3:24-25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26Then the woman whose the living child was spoke to the king, for her heart yearned over her son, and she said, “Oh, my lord, give her the living child, and in no way kill him!”</a:t>
            </a:r>
          </a:p>
        </p:txBody>
      </p:sp>
      <p:sp>
        <p:nvSpPr>
          <p:cNvPr id="2" name="TextBox 1">
            <a:extLst>
              <a:ext uri="{FF2B5EF4-FFF2-40B4-BE49-F238E27FC236}">
                <a16:creationId xmlns:a16="http://schemas.microsoft.com/office/drawing/2014/main" id="{846E9D45-DB69-2810-75E6-BD2646D8803A}"/>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5805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FA701B-C4D4-4037-9AEE-92D272299D02}"/>
              </a:ext>
            </a:extLst>
          </p:cNvPr>
          <p:cNvPicPr>
            <a:picLocks noChangeAspect="1"/>
          </p:cNvPicPr>
          <p:nvPr/>
        </p:nvPicPr>
        <p:blipFill>
          <a:blip r:embed="rId2"/>
          <a:stretch>
            <a:fillRect/>
          </a:stretch>
        </p:blipFill>
        <p:spPr>
          <a:xfrm>
            <a:off x="0" y="-882034"/>
            <a:ext cx="13956632" cy="7740034"/>
          </a:xfrm>
          <a:prstGeom prst="rect">
            <a:avLst/>
          </a:prstGeom>
        </p:spPr>
      </p:pic>
      <p:sp>
        <p:nvSpPr>
          <p:cNvPr id="5" name="TextBox 4">
            <a:extLst>
              <a:ext uri="{FF2B5EF4-FFF2-40B4-BE49-F238E27FC236}">
                <a16:creationId xmlns:a16="http://schemas.microsoft.com/office/drawing/2014/main" id="{0969E9C6-D4B0-DA6E-EF95-19A694E0B947}"/>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0697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US" sz="1800" dirty="0">
              <a:solidFill>
                <a:srgbClr val="121212"/>
              </a:solidFill>
              <a:latin typeface="ArialMT"/>
            </a:endParaRPr>
          </a:p>
          <a:p>
            <a:pPr algn="l"/>
            <a:r>
              <a:rPr lang="en-US" sz="5400" b="0" i="0" dirty="0">
                <a:solidFill>
                  <a:srgbClr val="121212"/>
                </a:solidFill>
                <a:effectLst/>
                <a:latin typeface="ArialMT"/>
              </a:rPr>
              <a:t>But the other said, “He shall be neither mine nor yours. Divide him.”</a:t>
            </a:r>
          </a:p>
        </p:txBody>
      </p:sp>
      <p:sp>
        <p:nvSpPr>
          <p:cNvPr id="3" name="TextBox 2">
            <a:extLst>
              <a:ext uri="{FF2B5EF4-FFF2-40B4-BE49-F238E27FC236}">
                <a16:creationId xmlns:a16="http://schemas.microsoft.com/office/drawing/2014/main" id="{FD3BFA5A-F78A-4F6C-AC94-A12CFEE9B013}"/>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22728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20EE8EB-FE80-4D9F-8210-DD9219C88223}"/>
              </a:ext>
            </a:extLst>
          </p:cNvPr>
          <p:cNvPicPr>
            <a:picLocks noChangeAspect="1"/>
          </p:cNvPicPr>
          <p:nvPr/>
        </p:nvPicPr>
        <p:blipFill>
          <a:blip r:embed="rId2"/>
          <a:stretch>
            <a:fillRect/>
          </a:stretch>
        </p:blipFill>
        <p:spPr>
          <a:xfrm>
            <a:off x="-1" y="-1636295"/>
            <a:ext cx="15402698" cy="8494295"/>
          </a:xfrm>
          <a:prstGeom prst="rect">
            <a:avLst/>
          </a:prstGeom>
        </p:spPr>
      </p:pic>
      <p:sp>
        <p:nvSpPr>
          <p:cNvPr id="5" name="TextBox 4">
            <a:extLst>
              <a:ext uri="{FF2B5EF4-FFF2-40B4-BE49-F238E27FC236}">
                <a16:creationId xmlns:a16="http://schemas.microsoft.com/office/drawing/2014/main" id="{309568E4-750E-B9F9-8CAC-895026135BCF}"/>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27Then the king answered, “Give the first woman the living child, and definitely do not kill him. She is his mother.”</a:t>
            </a:r>
            <a:endParaRPr lang="en-ZA" dirty="0"/>
          </a:p>
        </p:txBody>
      </p:sp>
      <p:sp>
        <p:nvSpPr>
          <p:cNvPr id="2" name="TextBox 1">
            <a:extLst>
              <a:ext uri="{FF2B5EF4-FFF2-40B4-BE49-F238E27FC236}">
                <a16:creationId xmlns:a16="http://schemas.microsoft.com/office/drawing/2014/main" id="{4234EEBB-BF5A-3250-24C9-DD344EFC34B9}"/>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43663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98646D6-8BB7-4E56-8746-ABE1C93306D9}"/>
              </a:ext>
            </a:extLst>
          </p:cNvPr>
          <p:cNvPicPr>
            <a:picLocks noChangeAspect="1"/>
          </p:cNvPicPr>
          <p:nvPr/>
        </p:nvPicPr>
        <p:blipFill>
          <a:blip r:embed="rId2"/>
          <a:stretch>
            <a:fillRect/>
          </a:stretch>
        </p:blipFill>
        <p:spPr>
          <a:xfrm>
            <a:off x="-396176" y="-1"/>
            <a:ext cx="12588175" cy="6857999"/>
          </a:xfrm>
          <a:prstGeom prst="rect">
            <a:avLst/>
          </a:prstGeom>
        </p:spPr>
      </p:pic>
      <p:sp>
        <p:nvSpPr>
          <p:cNvPr id="5" name="TextBox 4">
            <a:extLst>
              <a:ext uri="{FF2B5EF4-FFF2-40B4-BE49-F238E27FC236}">
                <a16:creationId xmlns:a16="http://schemas.microsoft.com/office/drawing/2014/main" id="{2C624A24-CF67-4240-3F5A-AF722E40AC5C}"/>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37461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28All Israel heard of the judgment which the king had judged; and they feared the king, for they saw that the wisdom of God was in him to do justice.</a:t>
            </a:r>
            <a:endParaRPr lang="en-ZA" dirty="0"/>
          </a:p>
        </p:txBody>
      </p:sp>
      <p:sp>
        <p:nvSpPr>
          <p:cNvPr id="2" name="TextBox 1">
            <a:extLst>
              <a:ext uri="{FF2B5EF4-FFF2-40B4-BE49-F238E27FC236}">
                <a16:creationId xmlns:a16="http://schemas.microsoft.com/office/drawing/2014/main" id="{5FEFC249-8CC8-83E0-3270-33DD6784BB5C}"/>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3805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Two women and one child - 1 Kings 3:16-28; 4:29-3</a:t>
            </a:r>
          </a:p>
        </p:txBody>
      </p:sp>
      <p:sp>
        <p:nvSpPr>
          <p:cNvPr id="3" name="TextBox 2">
            <a:extLst>
              <a:ext uri="{FF2B5EF4-FFF2-40B4-BE49-F238E27FC236}">
                <a16:creationId xmlns:a16="http://schemas.microsoft.com/office/drawing/2014/main" id="{EE1EDE3A-331B-735F-3959-DCE083BD40C1}"/>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3827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BD8D493-DFD9-4796-88D8-0F4E30484E61}"/>
              </a:ext>
            </a:extLst>
          </p:cNvPr>
          <p:cNvPicPr>
            <a:picLocks noChangeAspect="1"/>
          </p:cNvPicPr>
          <p:nvPr/>
        </p:nvPicPr>
        <p:blipFill>
          <a:blip r:embed="rId2"/>
          <a:stretch>
            <a:fillRect/>
          </a:stretch>
        </p:blipFill>
        <p:spPr>
          <a:xfrm>
            <a:off x="0" y="-639589"/>
            <a:ext cx="12199468" cy="7497589"/>
          </a:xfrm>
          <a:prstGeom prst="rect">
            <a:avLst/>
          </a:prstGeom>
        </p:spPr>
      </p:pic>
      <p:sp>
        <p:nvSpPr>
          <p:cNvPr id="5" name="TextBox 4">
            <a:extLst>
              <a:ext uri="{FF2B5EF4-FFF2-40B4-BE49-F238E27FC236}">
                <a16:creationId xmlns:a16="http://schemas.microsoft.com/office/drawing/2014/main" id="{E8B2A63A-B5C8-240A-7F6F-066DCACF2D70}"/>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a:t>
            </a:r>
            <a:r>
              <a:rPr lang="en-US" sz="4800" b="0" i="0" dirty="0">
                <a:solidFill>
                  <a:srgbClr val="121212"/>
                </a:solidFill>
                <a:effectLst/>
                <a:latin typeface="ArialMT"/>
              </a:rPr>
              <a:t>29God gave Solomon abundant wisdom, understanding, and breadth of mind like the sand that is on the seashore.</a:t>
            </a:r>
            <a:endParaRPr lang="en-ZA" dirty="0"/>
          </a:p>
        </p:txBody>
      </p:sp>
      <p:sp>
        <p:nvSpPr>
          <p:cNvPr id="2" name="TextBox 1">
            <a:extLst>
              <a:ext uri="{FF2B5EF4-FFF2-40B4-BE49-F238E27FC236}">
                <a16:creationId xmlns:a16="http://schemas.microsoft.com/office/drawing/2014/main" id="{A2991AD2-8FF3-8A47-04F3-09A9427006BD}"/>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02949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5109F-4E7C-55A8-67E8-8B2EF8F921EE}"/>
              </a:ext>
            </a:extLst>
          </p:cNvPr>
          <p:cNvPicPr>
            <a:picLocks noChangeAspect="1"/>
          </p:cNvPicPr>
          <p:nvPr/>
        </p:nvPicPr>
        <p:blipFill>
          <a:blip r:embed="rId2"/>
          <a:stretch>
            <a:fillRect/>
          </a:stretch>
        </p:blipFill>
        <p:spPr>
          <a:xfrm>
            <a:off x="0" y="0"/>
            <a:ext cx="12192000" cy="7437120"/>
          </a:xfrm>
          <a:prstGeom prst="rect">
            <a:avLst/>
          </a:prstGeom>
        </p:spPr>
      </p:pic>
      <p:sp>
        <p:nvSpPr>
          <p:cNvPr id="3" name="TextBox 2">
            <a:extLst>
              <a:ext uri="{FF2B5EF4-FFF2-40B4-BE49-F238E27FC236}">
                <a16:creationId xmlns:a16="http://schemas.microsoft.com/office/drawing/2014/main" id="{DE08E8AF-DF8B-D577-5D4B-E65AFDC793C5}"/>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7037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31For he was wiser than all men…and his fame was in all the nations all around. 32He spoke three thousand proverbs, and his songs numbered one thousand five. </a:t>
            </a:r>
            <a:endParaRPr lang="en-ZA" sz="4400" dirty="0"/>
          </a:p>
        </p:txBody>
      </p:sp>
      <p:sp>
        <p:nvSpPr>
          <p:cNvPr id="2" name="TextBox 1">
            <a:extLst>
              <a:ext uri="{FF2B5EF4-FFF2-40B4-BE49-F238E27FC236}">
                <a16:creationId xmlns:a16="http://schemas.microsoft.com/office/drawing/2014/main" id="{A3B30032-085F-0000-7C28-063E8EEA864D}"/>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129059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3BAE2FB-2546-4296-AD31-1F9AD92704C1}"/>
              </a:ext>
            </a:extLst>
          </p:cNvPr>
          <p:cNvPicPr>
            <a:picLocks noChangeAspect="1"/>
          </p:cNvPicPr>
          <p:nvPr/>
        </p:nvPicPr>
        <p:blipFill>
          <a:blip r:embed="rId2"/>
          <a:stretch>
            <a:fillRect/>
          </a:stretch>
        </p:blipFill>
        <p:spPr>
          <a:xfrm>
            <a:off x="0" y="0"/>
            <a:ext cx="12601074" cy="6865970"/>
          </a:xfrm>
          <a:prstGeom prst="rect">
            <a:avLst/>
          </a:prstGeom>
        </p:spPr>
      </p:pic>
      <p:sp>
        <p:nvSpPr>
          <p:cNvPr id="5" name="TextBox 4">
            <a:extLst>
              <a:ext uri="{FF2B5EF4-FFF2-40B4-BE49-F238E27FC236}">
                <a16:creationId xmlns:a16="http://schemas.microsoft.com/office/drawing/2014/main" id="{8A86A832-0549-D4DB-F5B8-F1EE7FFA611D}"/>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6457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33He spoke of trees, from the cedar that is in Lebanon even to the hyssop that grows out of the wall; he also spoke of animals, of birds, of creeping things, and of fish. </a:t>
            </a:r>
            <a:endParaRPr lang="en-ZA" dirty="0"/>
          </a:p>
        </p:txBody>
      </p:sp>
      <p:sp>
        <p:nvSpPr>
          <p:cNvPr id="3" name="TextBox 2">
            <a:extLst>
              <a:ext uri="{FF2B5EF4-FFF2-40B4-BE49-F238E27FC236}">
                <a16:creationId xmlns:a16="http://schemas.microsoft.com/office/drawing/2014/main" id="{45B92D67-266B-6A50-6977-63B71F4DF0F0}"/>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51693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92A76A6-BD13-4B85-939A-F6350C906F5A}"/>
              </a:ext>
            </a:extLst>
          </p:cNvPr>
          <p:cNvPicPr>
            <a:picLocks noChangeAspect="1"/>
          </p:cNvPicPr>
          <p:nvPr/>
        </p:nvPicPr>
        <p:blipFill>
          <a:blip r:embed="rId2"/>
          <a:stretch>
            <a:fillRect/>
          </a:stretch>
        </p:blipFill>
        <p:spPr>
          <a:xfrm>
            <a:off x="-699977" y="0"/>
            <a:ext cx="12891977" cy="6858000"/>
          </a:xfrm>
          <a:prstGeom prst="rect">
            <a:avLst/>
          </a:prstGeom>
        </p:spPr>
      </p:pic>
      <p:sp>
        <p:nvSpPr>
          <p:cNvPr id="5" name="TextBox 4">
            <a:extLst>
              <a:ext uri="{FF2B5EF4-FFF2-40B4-BE49-F238E27FC236}">
                <a16:creationId xmlns:a16="http://schemas.microsoft.com/office/drawing/2014/main" id="{EB65D823-7179-C00C-A69A-A81DF72CFA84}"/>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1375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34People of all nations came to hear the wisdom of Solomon, sent by all kings of the earth who had heard of his wisdom.</a:t>
            </a:r>
            <a:endParaRPr lang="en-ZA" dirty="0"/>
          </a:p>
        </p:txBody>
      </p:sp>
      <p:sp>
        <p:nvSpPr>
          <p:cNvPr id="2" name="TextBox 1">
            <a:extLst>
              <a:ext uri="{FF2B5EF4-FFF2-40B4-BE49-F238E27FC236}">
                <a16:creationId xmlns:a16="http://schemas.microsoft.com/office/drawing/2014/main" id="{B9144390-8DAA-A1E5-136B-6E7E0075D5A1}"/>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69921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6B9B859-B09F-4294-9960-383FA910741C}"/>
              </a:ext>
            </a:extLst>
          </p:cNvPr>
          <p:cNvPicPr>
            <a:picLocks noChangeAspect="1"/>
          </p:cNvPicPr>
          <p:nvPr/>
        </p:nvPicPr>
        <p:blipFill>
          <a:blip r:embed="rId2"/>
          <a:stretch>
            <a:fillRect/>
          </a:stretch>
        </p:blipFill>
        <p:spPr>
          <a:xfrm>
            <a:off x="0" y="0"/>
            <a:ext cx="12192000" cy="6978736"/>
          </a:xfrm>
          <a:prstGeom prst="rect">
            <a:avLst/>
          </a:prstGeom>
        </p:spPr>
      </p:pic>
      <p:sp>
        <p:nvSpPr>
          <p:cNvPr id="7" name="TextBox 6">
            <a:extLst>
              <a:ext uri="{FF2B5EF4-FFF2-40B4-BE49-F238E27FC236}">
                <a16:creationId xmlns:a16="http://schemas.microsoft.com/office/drawing/2014/main" id="{CA834A3A-805B-8472-A500-065F70CE72DA}"/>
              </a:ext>
            </a:extLst>
          </p:cNvPr>
          <p:cNvSpPr txBox="1"/>
          <p:nvPr/>
        </p:nvSpPr>
        <p:spPr>
          <a:xfrm>
            <a:off x="-128859" y="6273225"/>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1767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F58D879-FDDE-481B-9E89-A9A24552F147}"/>
              </a:ext>
            </a:extLst>
          </p:cNvPr>
          <p:cNvPicPr>
            <a:picLocks noChangeAspect="1"/>
          </p:cNvPicPr>
          <p:nvPr/>
        </p:nvPicPr>
        <p:blipFill>
          <a:blip r:embed="rId2"/>
          <a:stretch>
            <a:fillRect/>
          </a:stretch>
        </p:blipFill>
        <p:spPr>
          <a:xfrm>
            <a:off x="0" y="0"/>
            <a:ext cx="12192000" cy="6978736"/>
          </a:xfrm>
          <a:prstGeom prst="rect">
            <a:avLst/>
          </a:prstGeom>
        </p:spPr>
      </p:pic>
      <p:sp>
        <p:nvSpPr>
          <p:cNvPr id="7" name="TextBox 6">
            <a:extLst>
              <a:ext uri="{FF2B5EF4-FFF2-40B4-BE49-F238E27FC236}">
                <a16:creationId xmlns:a16="http://schemas.microsoft.com/office/drawing/2014/main" id="{5536704E-47C8-9341-832B-93D319DAF731}"/>
              </a:ext>
            </a:extLst>
          </p:cNvPr>
          <p:cNvSpPr txBox="1"/>
          <p:nvPr/>
        </p:nvSpPr>
        <p:spPr>
          <a:xfrm>
            <a:off x="249369" y="895263"/>
            <a:ext cx="9614477" cy="4751294"/>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Two women and one child – </a:t>
            </a:r>
          </a:p>
          <a:p>
            <a:pPr algn="l"/>
            <a:r>
              <a:rPr lang="en-US" sz="6000" b="0" i="0" u="none" strike="noStrike" baseline="0" dirty="0">
                <a:solidFill>
                  <a:schemeClr val="bg1"/>
                </a:solidFill>
                <a:latin typeface="TimesNewRomanPSMT"/>
              </a:rPr>
              <a:t>1 Kings 3:16-28; 4:29-3</a:t>
            </a: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16Then two women who were prostitutes came to the king, and stood before him. </a:t>
            </a:r>
            <a:endParaRPr lang="en-ZA" sz="4800" dirty="0"/>
          </a:p>
        </p:txBody>
      </p:sp>
      <p:sp>
        <p:nvSpPr>
          <p:cNvPr id="3" name="TextBox 2">
            <a:extLst>
              <a:ext uri="{FF2B5EF4-FFF2-40B4-BE49-F238E27FC236}">
                <a16:creationId xmlns:a16="http://schemas.microsoft.com/office/drawing/2014/main" id="{093A8FE1-46F8-27A1-C1F6-2376B1672F6C}"/>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7412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29E7F6-4BDB-4997-B88F-1E083D4C911F}"/>
              </a:ext>
            </a:extLst>
          </p:cNvPr>
          <p:cNvPicPr>
            <a:picLocks noChangeAspect="1"/>
          </p:cNvPicPr>
          <p:nvPr/>
        </p:nvPicPr>
        <p:blipFill>
          <a:blip r:embed="rId2"/>
          <a:stretch>
            <a:fillRect/>
          </a:stretch>
        </p:blipFill>
        <p:spPr>
          <a:xfrm>
            <a:off x="-120869" y="0"/>
            <a:ext cx="12192000" cy="6873151"/>
          </a:xfrm>
          <a:prstGeom prst="rect">
            <a:avLst/>
          </a:prstGeom>
        </p:spPr>
      </p:pic>
      <p:sp>
        <p:nvSpPr>
          <p:cNvPr id="5" name="TextBox 4">
            <a:extLst>
              <a:ext uri="{FF2B5EF4-FFF2-40B4-BE49-F238E27FC236}">
                <a16:creationId xmlns:a16="http://schemas.microsoft.com/office/drawing/2014/main" id="{48FFDC19-8A7E-3B5A-FED4-97FBF122A4DD}"/>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17The one woman said, “Oh, my lord, I and this woman dwell in one house. I delivered a child with her in the house. </a:t>
            </a:r>
            <a:endParaRPr lang="en-ZA" sz="1600" dirty="0"/>
          </a:p>
        </p:txBody>
      </p:sp>
      <p:sp>
        <p:nvSpPr>
          <p:cNvPr id="2" name="TextBox 1">
            <a:extLst>
              <a:ext uri="{FF2B5EF4-FFF2-40B4-BE49-F238E27FC236}">
                <a16:creationId xmlns:a16="http://schemas.microsoft.com/office/drawing/2014/main" id="{C0E2AAA1-D6AD-F0E3-B475-D0B16DDDCAEB}"/>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42615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EB3B20-0D7B-4E84-ACC1-5A4573744FEB}"/>
              </a:ext>
            </a:extLst>
          </p:cNvPr>
          <p:cNvPicPr>
            <a:picLocks noChangeAspect="1"/>
          </p:cNvPicPr>
          <p:nvPr/>
        </p:nvPicPr>
        <p:blipFill>
          <a:blip r:embed="rId2"/>
          <a:stretch>
            <a:fillRect/>
          </a:stretch>
        </p:blipFill>
        <p:spPr>
          <a:xfrm>
            <a:off x="0" y="-275808"/>
            <a:ext cx="12192000" cy="7409616"/>
          </a:xfrm>
          <a:prstGeom prst="rect">
            <a:avLst/>
          </a:prstGeom>
        </p:spPr>
      </p:pic>
      <p:sp>
        <p:nvSpPr>
          <p:cNvPr id="5" name="TextBox 4">
            <a:extLst>
              <a:ext uri="{FF2B5EF4-FFF2-40B4-BE49-F238E27FC236}">
                <a16:creationId xmlns:a16="http://schemas.microsoft.com/office/drawing/2014/main" id="{B18FE69E-7347-F7C9-45D9-650A35E56A7E}"/>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18The third day after I delivered, this woman delivered also. We were together. There was no stranger with us in the house, just us two in the house. </a:t>
            </a:r>
            <a:endParaRPr lang="en-ZA" dirty="0"/>
          </a:p>
        </p:txBody>
      </p:sp>
      <p:sp>
        <p:nvSpPr>
          <p:cNvPr id="2" name="TextBox 1">
            <a:extLst>
              <a:ext uri="{FF2B5EF4-FFF2-40B4-BE49-F238E27FC236}">
                <a16:creationId xmlns:a16="http://schemas.microsoft.com/office/drawing/2014/main" id="{9476D928-FCC3-FFC6-3956-EC7A8274F950}"/>
              </a:ext>
            </a:extLst>
          </p:cNvPr>
          <p:cNvSpPr txBox="1"/>
          <p:nvPr/>
        </p:nvSpPr>
        <p:spPr>
          <a:xfrm>
            <a:off x="6096000" y="0"/>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86351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783</Words>
  <Application>Microsoft Office PowerPoint</Application>
  <PresentationFormat>Widescreen</PresentationFormat>
  <Paragraphs>72</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ArialMT</vt:lpstr>
      <vt:lpstr>Calibri</vt:lpstr>
      <vt:lpstr>Calibri Light</vt:lpstr>
      <vt:lpstr>Microsoft Himalaya</vt:lpstr>
      <vt:lpstr>TimesNewRomanPS-BoldMT</vt:lpstr>
      <vt:lpstr>TimesNewRomanPSMT</vt:lpstr>
      <vt:lpstr>Office Theme</vt:lpstr>
      <vt:lpstr>20-3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15</cp:revision>
  <dcterms:created xsi:type="dcterms:W3CDTF">2021-07-20T09:23:46Z</dcterms:created>
  <dcterms:modified xsi:type="dcterms:W3CDTF">2023-01-25T15:53:56Z</dcterms:modified>
</cp:coreProperties>
</file>