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86"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9" r:id="rId22"/>
    <p:sldId id="460" r:id="rId23"/>
    <p:sldId id="461" r:id="rId24"/>
    <p:sldId id="462" r:id="rId25"/>
    <p:sldId id="463" r:id="rId26"/>
    <p:sldId id="464"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3" autoAdjust="0"/>
    <p:restoredTop sz="93969" autoAdjust="0"/>
  </p:normalViewPr>
  <p:slideViewPr>
    <p:cSldViewPr snapToGrid="0">
      <p:cViewPr varScale="1">
        <p:scale>
          <a:sx n="48" d="100"/>
          <a:sy n="48" d="100"/>
        </p:scale>
        <p:origin x="3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21 </a:t>
            </a:r>
            <a:r>
              <a:rPr lang="en-IN" sz="1200" b="1" i="0" u="none" strike="noStrike" baseline="0" dirty="0">
                <a:latin typeface="TimesNewRomanPS-BoldMT"/>
              </a:rPr>
              <a:t>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02789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C2ACAA-B61F-D1F6-4DF0-2B7BA5AC5B38}"/>
              </a:ext>
            </a:extLst>
          </p:cNvPr>
          <p:cNvPicPr>
            <a:picLocks noChangeAspect="1"/>
          </p:cNvPicPr>
          <p:nvPr/>
        </p:nvPicPr>
        <p:blipFill>
          <a:blip r:embed="rId2"/>
          <a:stretch>
            <a:fillRect/>
          </a:stretch>
        </p:blipFill>
        <p:spPr>
          <a:xfrm>
            <a:off x="0" y="0"/>
            <a:ext cx="12192000" cy="7707390"/>
          </a:xfrm>
          <a:prstGeom prst="rect">
            <a:avLst/>
          </a:prstGeom>
        </p:spPr>
      </p:pic>
      <p:sp>
        <p:nvSpPr>
          <p:cNvPr id="5" name="TextBox 4">
            <a:extLst>
              <a:ext uri="{FF2B5EF4-FFF2-40B4-BE49-F238E27FC236}">
                <a16:creationId xmlns:a16="http://schemas.microsoft.com/office/drawing/2014/main" id="{A35F62C3-4BD5-B3E1-5FF6-2F86779745B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20So Ahab sent to all the children of Israel, and gathered the prophets together to Mount Carmel. </a:t>
            </a:r>
            <a:endParaRPr lang="en-ZA" dirty="0"/>
          </a:p>
        </p:txBody>
      </p:sp>
      <p:sp>
        <p:nvSpPr>
          <p:cNvPr id="2" name="TextBox 1">
            <a:extLst>
              <a:ext uri="{FF2B5EF4-FFF2-40B4-BE49-F238E27FC236}">
                <a16:creationId xmlns:a16="http://schemas.microsoft.com/office/drawing/2014/main" id="{7130F856-42E3-EC52-B74F-ECCBDE283E8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4D30E8-69DE-92A6-B9DF-4C426CDDD1DA}"/>
              </a:ext>
            </a:extLst>
          </p:cNvPr>
          <p:cNvPicPr>
            <a:picLocks noChangeAspect="1"/>
          </p:cNvPicPr>
          <p:nvPr/>
        </p:nvPicPr>
        <p:blipFill>
          <a:blip r:embed="rId2"/>
          <a:stretch>
            <a:fillRect/>
          </a:stretch>
        </p:blipFill>
        <p:spPr>
          <a:xfrm>
            <a:off x="0" y="-634643"/>
            <a:ext cx="12392526" cy="7492644"/>
          </a:xfrm>
          <a:prstGeom prst="rect">
            <a:avLst/>
          </a:prstGeom>
        </p:spPr>
      </p:pic>
      <p:sp>
        <p:nvSpPr>
          <p:cNvPr id="5" name="TextBox 4">
            <a:extLst>
              <a:ext uri="{FF2B5EF4-FFF2-40B4-BE49-F238E27FC236}">
                <a16:creationId xmlns:a16="http://schemas.microsoft.com/office/drawing/2014/main" id="{5B0FC11F-A50F-E66A-89B2-E02ECB5E0AD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21Elijah came near to all the people, and said, “How long will you waver between the two sides? If Yahweh is God, follow him; but if Baal, then follow him.”</a:t>
            </a:r>
          </a:p>
          <a:p>
            <a:pPr algn="l"/>
            <a:r>
              <a:rPr lang="en-US" sz="3600" b="0" i="0" dirty="0">
                <a:solidFill>
                  <a:srgbClr val="121212"/>
                </a:solidFill>
                <a:effectLst/>
                <a:latin typeface="ArialMT"/>
              </a:rPr>
              <a:t>The people didn’t say a word.</a:t>
            </a:r>
          </a:p>
        </p:txBody>
      </p:sp>
      <p:sp>
        <p:nvSpPr>
          <p:cNvPr id="2" name="TextBox 1">
            <a:extLst>
              <a:ext uri="{FF2B5EF4-FFF2-40B4-BE49-F238E27FC236}">
                <a16:creationId xmlns:a16="http://schemas.microsoft.com/office/drawing/2014/main" id="{7266C0DF-64A8-AD7E-87E5-B885CE3A2A5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A58403-E0B3-EFD8-E0AF-3C2B0DC0D83E}"/>
              </a:ext>
            </a:extLst>
          </p:cNvPr>
          <p:cNvPicPr>
            <a:picLocks noChangeAspect="1"/>
          </p:cNvPicPr>
          <p:nvPr/>
        </p:nvPicPr>
        <p:blipFill>
          <a:blip r:embed="rId2"/>
          <a:stretch>
            <a:fillRect/>
          </a:stretch>
        </p:blipFill>
        <p:spPr>
          <a:xfrm>
            <a:off x="0" y="-61647"/>
            <a:ext cx="12921916" cy="6919647"/>
          </a:xfrm>
          <a:prstGeom prst="rect">
            <a:avLst/>
          </a:prstGeom>
        </p:spPr>
      </p:pic>
      <p:sp>
        <p:nvSpPr>
          <p:cNvPr id="5" name="TextBox 4">
            <a:extLst>
              <a:ext uri="{FF2B5EF4-FFF2-40B4-BE49-F238E27FC236}">
                <a16:creationId xmlns:a16="http://schemas.microsoft.com/office/drawing/2014/main" id="{A2C86894-2E3D-8F6F-D0BB-C73715FA9EE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22Then Elijah said to the people, “I, even I only, am left as a prophet of Yahweh; but Baal’s prophets are four hundred fifty men.</a:t>
            </a:r>
            <a:endParaRPr lang="en-ZA" dirty="0"/>
          </a:p>
        </p:txBody>
      </p:sp>
      <p:sp>
        <p:nvSpPr>
          <p:cNvPr id="3" name="TextBox 2">
            <a:extLst>
              <a:ext uri="{FF2B5EF4-FFF2-40B4-BE49-F238E27FC236}">
                <a16:creationId xmlns:a16="http://schemas.microsoft.com/office/drawing/2014/main" id="{F412F606-4140-48A0-AE3A-04135C351A7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4C85D2-A205-5C23-D7E4-2E69893E700A}"/>
              </a:ext>
            </a:extLst>
          </p:cNvPr>
          <p:cNvPicPr>
            <a:picLocks noChangeAspect="1"/>
          </p:cNvPicPr>
          <p:nvPr/>
        </p:nvPicPr>
        <p:blipFill>
          <a:blip r:embed="rId2"/>
          <a:stretch>
            <a:fillRect/>
          </a:stretch>
        </p:blipFill>
        <p:spPr>
          <a:xfrm>
            <a:off x="-1" y="1"/>
            <a:ext cx="13245737" cy="6858000"/>
          </a:xfrm>
          <a:prstGeom prst="rect">
            <a:avLst/>
          </a:prstGeom>
        </p:spPr>
      </p:pic>
      <p:sp>
        <p:nvSpPr>
          <p:cNvPr id="5" name="TextBox 4">
            <a:extLst>
              <a:ext uri="{FF2B5EF4-FFF2-40B4-BE49-F238E27FC236}">
                <a16:creationId xmlns:a16="http://schemas.microsoft.com/office/drawing/2014/main" id="{920D206A-87BF-2C63-9331-2482DB3E051C}"/>
              </a:ext>
            </a:extLst>
          </p:cNvPr>
          <p:cNvSpPr txBox="1"/>
          <p:nvPr/>
        </p:nvSpPr>
        <p:spPr>
          <a:xfrm>
            <a:off x="9204434" y="2430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23Let them therefore give us two bulls; and let them choose one bull for themselves, and cut it in pieces, and lay it on the wood, and put no fire under; and I will dress the other bull, and lay it on the wood, and put no fire under it. </a:t>
            </a:r>
            <a:endParaRPr lang="en-ZA" dirty="0"/>
          </a:p>
        </p:txBody>
      </p:sp>
      <p:sp>
        <p:nvSpPr>
          <p:cNvPr id="2" name="TextBox 1">
            <a:extLst>
              <a:ext uri="{FF2B5EF4-FFF2-40B4-BE49-F238E27FC236}">
                <a16:creationId xmlns:a16="http://schemas.microsoft.com/office/drawing/2014/main" id="{79BEC931-5DDC-AD48-96C1-236C0629F0B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7C9519-6606-2A1A-2445-3AD7A0E257BD}"/>
              </a:ext>
            </a:extLst>
          </p:cNvPr>
          <p:cNvPicPr>
            <a:picLocks noChangeAspect="1"/>
          </p:cNvPicPr>
          <p:nvPr/>
        </p:nvPicPr>
        <p:blipFill>
          <a:blip r:embed="rId2"/>
          <a:stretch>
            <a:fillRect/>
          </a:stretch>
        </p:blipFill>
        <p:spPr>
          <a:xfrm>
            <a:off x="-481263" y="-36687"/>
            <a:ext cx="12673262" cy="6894687"/>
          </a:xfrm>
          <a:prstGeom prst="rect">
            <a:avLst/>
          </a:prstGeom>
        </p:spPr>
      </p:pic>
      <p:sp>
        <p:nvSpPr>
          <p:cNvPr id="5" name="TextBox 4">
            <a:extLst>
              <a:ext uri="{FF2B5EF4-FFF2-40B4-BE49-F238E27FC236}">
                <a16:creationId xmlns:a16="http://schemas.microsoft.com/office/drawing/2014/main" id="{A7EF322A-1CF3-5C1D-0AF5-4D2524B4A643}"/>
              </a:ext>
            </a:extLst>
          </p:cNvPr>
          <p:cNvSpPr txBox="1"/>
          <p:nvPr/>
        </p:nvSpPr>
        <p:spPr>
          <a:xfrm>
            <a:off x="9556838" y="1668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24You call on the name of your god, and I will call on Yahweh’s name. The God who answers by fire, let him be God.”</a:t>
            </a:r>
          </a:p>
          <a:p>
            <a:pPr algn="l"/>
            <a:r>
              <a:rPr lang="en-US" sz="4400" b="0" i="0" dirty="0">
                <a:solidFill>
                  <a:srgbClr val="121212"/>
                </a:solidFill>
                <a:effectLst/>
                <a:latin typeface="ArialMT"/>
              </a:rPr>
              <a:t>All the people answered, “What you say is good.”</a:t>
            </a:r>
          </a:p>
          <a:p>
            <a:br>
              <a:rPr lang="en-US" sz="4400" dirty="0"/>
            </a:br>
            <a:endParaRPr lang="en-ZA" dirty="0"/>
          </a:p>
        </p:txBody>
      </p:sp>
      <p:sp>
        <p:nvSpPr>
          <p:cNvPr id="2" name="TextBox 1">
            <a:extLst>
              <a:ext uri="{FF2B5EF4-FFF2-40B4-BE49-F238E27FC236}">
                <a16:creationId xmlns:a16="http://schemas.microsoft.com/office/drawing/2014/main" id="{EE5B1969-2049-F9DE-8E84-9D93128C6D9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12807-E974-3EF6-498B-212E45481787}"/>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B0F5EE8-838F-8CFC-E13A-71AB712EC4AA}"/>
              </a:ext>
            </a:extLst>
          </p:cNvPr>
          <p:cNvSpPr txBox="1"/>
          <p:nvPr/>
        </p:nvSpPr>
        <p:spPr>
          <a:xfrm>
            <a:off x="241741" y="3773739"/>
            <a:ext cx="5975129" cy="382721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Mount Carmel – </a:t>
            </a:r>
          </a:p>
          <a:p>
            <a:pPr algn="l"/>
            <a:r>
              <a:rPr lang="en-US" sz="6000" b="0" i="0" u="none" strike="noStrike" baseline="0" dirty="0">
                <a:solidFill>
                  <a:schemeClr val="bg1"/>
                </a:solidFill>
                <a:latin typeface="TimesNewRomanPSMT"/>
              </a:rPr>
              <a:t>1 Kings 18:17-40</a:t>
            </a:r>
          </a:p>
        </p:txBody>
      </p:sp>
    </p:spTree>
    <p:extLst>
      <p:ext uri="{BB962C8B-B14F-4D97-AF65-F5344CB8AC3E}">
        <p14:creationId xmlns:p14="http://schemas.microsoft.com/office/powerpoint/2010/main" val="3025010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AE4725-480D-B86E-69F1-DC7504F4BD6B}"/>
              </a:ext>
            </a:extLst>
          </p:cNvPr>
          <p:cNvPicPr>
            <a:picLocks noChangeAspect="1"/>
          </p:cNvPicPr>
          <p:nvPr/>
        </p:nvPicPr>
        <p:blipFill>
          <a:blip r:embed="rId2"/>
          <a:stretch>
            <a:fillRect/>
          </a:stretch>
        </p:blipFill>
        <p:spPr>
          <a:xfrm>
            <a:off x="0" y="-1"/>
            <a:ext cx="12192000" cy="7501179"/>
          </a:xfrm>
          <a:prstGeom prst="rect">
            <a:avLst/>
          </a:prstGeom>
        </p:spPr>
      </p:pic>
      <p:sp>
        <p:nvSpPr>
          <p:cNvPr id="5" name="TextBox 4">
            <a:extLst>
              <a:ext uri="{FF2B5EF4-FFF2-40B4-BE49-F238E27FC236}">
                <a16:creationId xmlns:a16="http://schemas.microsoft.com/office/drawing/2014/main" id="{A6959D6E-2455-3340-8BCD-B64F72A148B7}"/>
              </a:ext>
            </a:extLst>
          </p:cNvPr>
          <p:cNvSpPr txBox="1"/>
          <p:nvPr/>
        </p:nvSpPr>
        <p:spPr>
          <a:xfrm>
            <a:off x="-241739" y="14783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26They took the bull which was given them, and they dressed it, and called on the name of Baal from morning even until noon, saying, “Baal, hear us!” But there was no voice, and nobody answered. They leaped about the altar which was made.</a:t>
            </a:r>
            <a:endParaRPr lang="en-ZA" dirty="0"/>
          </a:p>
        </p:txBody>
      </p:sp>
      <p:sp>
        <p:nvSpPr>
          <p:cNvPr id="2" name="TextBox 1">
            <a:extLst>
              <a:ext uri="{FF2B5EF4-FFF2-40B4-BE49-F238E27FC236}">
                <a16:creationId xmlns:a16="http://schemas.microsoft.com/office/drawing/2014/main" id="{F72D5A50-7349-8B0B-4A3B-6756CA1E612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83514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C550B2-BC23-3744-8FF8-8CE0430492BA}"/>
              </a:ext>
            </a:extLst>
          </p:cNvPr>
          <p:cNvPicPr>
            <a:picLocks noChangeAspect="1"/>
          </p:cNvPicPr>
          <p:nvPr/>
        </p:nvPicPr>
        <p:blipFill>
          <a:blip r:embed="rId2"/>
          <a:stretch>
            <a:fillRect/>
          </a:stretch>
        </p:blipFill>
        <p:spPr>
          <a:xfrm>
            <a:off x="1" y="10143"/>
            <a:ext cx="12192000" cy="6847858"/>
          </a:xfrm>
          <a:prstGeom prst="rect">
            <a:avLst/>
          </a:prstGeom>
        </p:spPr>
      </p:pic>
      <p:sp>
        <p:nvSpPr>
          <p:cNvPr id="5" name="TextBox 4">
            <a:extLst>
              <a:ext uri="{FF2B5EF4-FFF2-40B4-BE49-F238E27FC236}">
                <a16:creationId xmlns:a16="http://schemas.microsoft.com/office/drawing/2014/main" id="{E017BC28-04C5-3795-C8C4-C6BD22CBC24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27At noon, Elijah mocked them, and said, “Cry aloud, for he is a god. Either he is deep in thought, or he has gone somewhere, or he is on a journey, or perhaps he sleeps and must be awakened.”</a:t>
            </a:r>
            <a:endParaRPr lang="en-ZA" dirty="0"/>
          </a:p>
        </p:txBody>
      </p:sp>
      <p:sp>
        <p:nvSpPr>
          <p:cNvPr id="2" name="TextBox 1">
            <a:extLst>
              <a:ext uri="{FF2B5EF4-FFF2-40B4-BE49-F238E27FC236}">
                <a16:creationId xmlns:a16="http://schemas.microsoft.com/office/drawing/2014/main" id="{C34566F5-3064-32A0-BDE9-5D90C0CC029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6825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616546-3902-B7B5-70E9-6556945F3EBE}"/>
              </a:ext>
            </a:extLst>
          </p:cNvPr>
          <p:cNvPicPr>
            <a:picLocks noChangeAspect="1"/>
          </p:cNvPicPr>
          <p:nvPr/>
        </p:nvPicPr>
        <p:blipFill>
          <a:blip r:embed="rId2"/>
          <a:stretch>
            <a:fillRect/>
          </a:stretch>
        </p:blipFill>
        <p:spPr>
          <a:xfrm>
            <a:off x="0" y="-366465"/>
            <a:ext cx="12970042" cy="7224466"/>
          </a:xfrm>
          <a:prstGeom prst="rect">
            <a:avLst/>
          </a:prstGeom>
        </p:spPr>
      </p:pic>
      <p:sp>
        <p:nvSpPr>
          <p:cNvPr id="5" name="TextBox 4">
            <a:extLst>
              <a:ext uri="{FF2B5EF4-FFF2-40B4-BE49-F238E27FC236}">
                <a16:creationId xmlns:a16="http://schemas.microsoft.com/office/drawing/2014/main" id="{7D1BFBDA-DA8C-B0DE-4A70-3B5FD343650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28They cried aloud, and cut themselves in their way with knives and lances until the blood gushed out on them. </a:t>
            </a:r>
            <a:endParaRPr lang="en-ZA" dirty="0"/>
          </a:p>
        </p:txBody>
      </p:sp>
      <p:sp>
        <p:nvSpPr>
          <p:cNvPr id="2" name="TextBox 1">
            <a:extLst>
              <a:ext uri="{FF2B5EF4-FFF2-40B4-BE49-F238E27FC236}">
                <a16:creationId xmlns:a16="http://schemas.microsoft.com/office/drawing/2014/main" id="{EAC63B3E-0CBF-46E4-50D4-389BBE7B0FD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8232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51D9E-C478-7121-21BC-76A6A532E374}"/>
              </a:ext>
            </a:extLst>
          </p:cNvPr>
          <p:cNvPicPr>
            <a:picLocks noChangeAspect="1"/>
          </p:cNvPicPr>
          <p:nvPr/>
        </p:nvPicPr>
        <p:blipFill>
          <a:blip r:embed="rId2"/>
          <a:stretch>
            <a:fillRect/>
          </a:stretch>
        </p:blipFill>
        <p:spPr>
          <a:xfrm>
            <a:off x="-530088" y="0"/>
            <a:ext cx="12722087" cy="6858000"/>
          </a:xfrm>
          <a:prstGeom prst="rect">
            <a:avLst/>
          </a:prstGeom>
        </p:spPr>
      </p:pic>
      <p:sp>
        <p:nvSpPr>
          <p:cNvPr id="5" name="TextBox 4">
            <a:extLst>
              <a:ext uri="{FF2B5EF4-FFF2-40B4-BE49-F238E27FC236}">
                <a16:creationId xmlns:a16="http://schemas.microsoft.com/office/drawing/2014/main" id="{6B395E5F-EF8B-2E1D-2393-F98B13062559}"/>
              </a:ext>
            </a:extLst>
          </p:cNvPr>
          <p:cNvSpPr txBox="1"/>
          <p:nvPr/>
        </p:nvSpPr>
        <p:spPr>
          <a:xfrm>
            <a:off x="8858250" y="3573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29When midday was past, they prophesied until the time of the evening offering; but there was no voice, no answer, and nobody paid attention.</a:t>
            </a:r>
            <a:endParaRPr lang="en-ZA" dirty="0"/>
          </a:p>
        </p:txBody>
      </p:sp>
      <p:sp>
        <p:nvSpPr>
          <p:cNvPr id="2" name="TextBox 1">
            <a:extLst>
              <a:ext uri="{FF2B5EF4-FFF2-40B4-BE49-F238E27FC236}">
                <a16:creationId xmlns:a16="http://schemas.microsoft.com/office/drawing/2014/main" id="{AFAD80D9-201C-080F-6756-E144905F7CC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9417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7BB65CB-BB45-83EB-6CAA-3453F7B19BD0}"/>
              </a:ext>
            </a:extLst>
          </p:cNvPr>
          <p:cNvPicPr>
            <a:picLocks noChangeAspect="1"/>
          </p:cNvPicPr>
          <p:nvPr/>
        </p:nvPicPr>
        <p:blipFill>
          <a:blip r:embed="rId2"/>
          <a:stretch>
            <a:fillRect/>
          </a:stretch>
        </p:blipFill>
        <p:spPr>
          <a:xfrm>
            <a:off x="1" y="0"/>
            <a:ext cx="12192000" cy="7146358"/>
          </a:xfrm>
          <a:prstGeom prst="rect">
            <a:avLst/>
          </a:prstGeom>
        </p:spPr>
      </p:pic>
      <p:sp>
        <p:nvSpPr>
          <p:cNvPr id="5" name="TextBox 4">
            <a:extLst>
              <a:ext uri="{FF2B5EF4-FFF2-40B4-BE49-F238E27FC236}">
                <a16:creationId xmlns:a16="http://schemas.microsoft.com/office/drawing/2014/main" id="{94FE1EC8-F2D4-AE1C-0671-B0A3A86F067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30Elijah said to all the people, “Come near to me!”; and all the people came near to him. He repaired Yahweh’s altar that had been thrown down. </a:t>
            </a:r>
            <a:endParaRPr lang="en-ZA" dirty="0"/>
          </a:p>
        </p:txBody>
      </p:sp>
      <p:sp>
        <p:nvSpPr>
          <p:cNvPr id="3" name="TextBox 2">
            <a:extLst>
              <a:ext uri="{FF2B5EF4-FFF2-40B4-BE49-F238E27FC236}">
                <a16:creationId xmlns:a16="http://schemas.microsoft.com/office/drawing/2014/main" id="{0D8F9293-9A41-3730-405A-2916290B784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1115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Mount Carmel – 1 Kings 18:17-40</a:t>
            </a:r>
          </a:p>
        </p:txBody>
      </p:sp>
      <p:sp>
        <p:nvSpPr>
          <p:cNvPr id="2" name="TextBox 1">
            <a:extLst>
              <a:ext uri="{FF2B5EF4-FFF2-40B4-BE49-F238E27FC236}">
                <a16:creationId xmlns:a16="http://schemas.microsoft.com/office/drawing/2014/main" id="{E8BC5E56-98B9-91B8-8249-FACB53ED8F5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E50B8B-0206-0FB5-79F5-24BBA21EB9E2}"/>
              </a:ext>
            </a:extLst>
          </p:cNvPr>
          <p:cNvPicPr>
            <a:picLocks noChangeAspect="1"/>
          </p:cNvPicPr>
          <p:nvPr/>
        </p:nvPicPr>
        <p:blipFill>
          <a:blip r:embed="rId2"/>
          <a:stretch>
            <a:fillRect/>
          </a:stretch>
        </p:blipFill>
        <p:spPr>
          <a:xfrm>
            <a:off x="-3979545" y="-457200"/>
            <a:ext cx="17683992" cy="7315200"/>
          </a:xfrm>
          <a:prstGeom prst="rect">
            <a:avLst/>
          </a:prstGeom>
        </p:spPr>
      </p:pic>
      <p:sp>
        <p:nvSpPr>
          <p:cNvPr id="5" name="TextBox 4">
            <a:extLst>
              <a:ext uri="{FF2B5EF4-FFF2-40B4-BE49-F238E27FC236}">
                <a16:creationId xmlns:a16="http://schemas.microsoft.com/office/drawing/2014/main" id="{3A617337-3AEB-AD8C-16EE-B3E0A345069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10340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32With the [12] stones he built an altar in Yahweh’s name. He made a trench around the altar</a:t>
            </a:r>
            <a:endParaRPr lang="en-ZA" dirty="0"/>
          </a:p>
        </p:txBody>
      </p:sp>
      <p:sp>
        <p:nvSpPr>
          <p:cNvPr id="2" name="TextBox 1">
            <a:extLst>
              <a:ext uri="{FF2B5EF4-FFF2-40B4-BE49-F238E27FC236}">
                <a16:creationId xmlns:a16="http://schemas.microsoft.com/office/drawing/2014/main" id="{B07FB767-B649-6D82-8813-817A152977D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47493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A448F7-20FF-A03D-B7EF-AF3073E4042B}"/>
              </a:ext>
            </a:extLst>
          </p:cNvPr>
          <p:cNvPicPr>
            <a:picLocks noChangeAspect="1"/>
          </p:cNvPicPr>
          <p:nvPr/>
        </p:nvPicPr>
        <p:blipFill>
          <a:blip r:embed="rId2"/>
          <a:stretch>
            <a:fillRect/>
          </a:stretch>
        </p:blipFill>
        <p:spPr>
          <a:xfrm>
            <a:off x="0" y="0"/>
            <a:ext cx="12962543" cy="6858000"/>
          </a:xfrm>
          <a:prstGeom prst="rect">
            <a:avLst/>
          </a:prstGeom>
        </p:spPr>
      </p:pic>
      <p:sp>
        <p:nvSpPr>
          <p:cNvPr id="5" name="TextBox 4">
            <a:extLst>
              <a:ext uri="{FF2B5EF4-FFF2-40B4-BE49-F238E27FC236}">
                <a16:creationId xmlns:a16="http://schemas.microsoft.com/office/drawing/2014/main" id="{4A071D4D-7B8F-82C2-7B29-CA16BE3015D0}"/>
              </a:ext>
            </a:extLst>
          </p:cNvPr>
          <p:cNvSpPr txBox="1"/>
          <p:nvPr/>
        </p:nvSpPr>
        <p:spPr>
          <a:xfrm>
            <a:off x="-241739" y="593903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493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33He put the wood in order, and cut the bull in pieces and laid it on the wood. He said, “Fill four jars with water, and pour it on the burnt offering and on the wood.” </a:t>
            </a:r>
            <a:endParaRPr lang="en-ZA" dirty="0"/>
          </a:p>
        </p:txBody>
      </p:sp>
      <p:sp>
        <p:nvSpPr>
          <p:cNvPr id="2" name="TextBox 1">
            <a:extLst>
              <a:ext uri="{FF2B5EF4-FFF2-40B4-BE49-F238E27FC236}">
                <a16:creationId xmlns:a16="http://schemas.microsoft.com/office/drawing/2014/main" id="{E9CCDE43-EC03-16C3-FDF2-EE2C606B375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66361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5D7FDD-C873-F932-FB7B-62217549A653}"/>
              </a:ext>
            </a:extLst>
          </p:cNvPr>
          <p:cNvPicPr>
            <a:picLocks noChangeAspect="1"/>
          </p:cNvPicPr>
          <p:nvPr/>
        </p:nvPicPr>
        <p:blipFill>
          <a:blip r:embed="rId2"/>
          <a:stretch>
            <a:fillRect/>
          </a:stretch>
        </p:blipFill>
        <p:spPr>
          <a:xfrm>
            <a:off x="342900" y="514350"/>
            <a:ext cx="12849726" cy="6873890"/>
          </a:xfrm>
          <a:prstGeom prst="rect">
            <a:avLst/>
          </a:prstGeom>
        </p:spPr>
      </p:pic>
      <p:sp>
        <p:nvSpPr>
          <p:cNvPr id="5" name="TextBox 4">
            <a:extLst>
              <a:ext uri="{FF2B5EF4-FFF2-40B4-BE49-F238E27FC236}">
                <a16:creationId xmlns:a16="http://schemas.microsoft.com/office/drawing/2014/main" id="{FF62A19A-E6FE-1374-9D7F-ED595AFFC993}"/>
              </a:ext>
            </a:extLst>
          </p:cNvPr>
          <p:cNvSpPr txBox="1"/>
          <p:nvPr/>
        </p:nvSpPr>
        <p:spPr>
          <a:xfrm>
            <a:off x="342900" y="643139"/>
            <a:ext cx="3116424" cy="584775"/>
          </a:xfrm>
          <a:prstGeom prst="rect">
            <a:avLst/>
          </a:prstGeom>
          <a:noFill/>
        </p:spPr>
        <p:txBody>
          <a:bodyPr wrap="square" rtlCol="0">
            <a:spAutoFit/>
          </a:bodyPr>
          <a:lstStyle/>
          <a:p>
            <a:pPr algn="ctr"/>
            <a:r>
              <a:rPr lang="en-US" sz="3200" b="0" i="0" u="none" strike="noStrike" baseline="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1607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34He said, “Do it a second time;” and they did it the second time. He said, “Do it a third time;” and they did it the third time. 35The water ran around the altar; and he also filled the trench with water.</a:t>
            </a:r>
            <a:endParaRPr lang="en-ZA" dirty="0"/>
          </a:p>
        </p:txBody>
      </p:sp>
      <p:sp>
        <p:nvSpPr>
          <p:cNvPr id="2" name="TextBox 1">
            <a:extLst>
              <a:ext uri="{FF2B5EF4-FFF2-40B4-BE49-F238E27FC236}">
                <a16:creationId xmlns:a16="http://schemas.microsoft.com/office/drawing/2014/main" id="{C0EF56B6-B4FA-2F78-7670-61273858E4D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70084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18B9F6-4822-693D-28B8-8A646FD8C200}"/>
              </a:ext>
            </a:extLst>
          </p:cNvPr>
          <p:cNvPicPr>
            <a:picLocks noChangeAspect="1"/>
          </p:cNvPicPr>
          <p:nvPr/>
        </p:nvPicPr>
        <p:blipFill>
          <a:blip r:embed="rId2"/>
          <a:stretch>
            <a:fillRect/>
          </a:stretch>
        </p:blipFill>
        <p:spPr>
          <a:xfrm>
            <a:off x="0" y="0"/>
            <a:ext cx="13170665" cy="6858000"/>
          </a:xfrm>
          <a:prstGeom prst="rect">
            <a:avLst/>
          </a:prstGeom>
        </p:spPr>
      </p:pic>
      <p:sp>
        <p:nvSpPr>
          <p:cNvPr id="5" name="TextBox 4">
            <a:extLst>
              <a:ext uri="{FF2B5EF4-FFF2-40B4-BE49-F238E27FC236}">
                <a16:creationId xmlns:a16="http://schemas.microsoft.com/office/drawing/2014/main" id="{FB05BEC3-9825-96DE-5A50-A25D3D0A8638}"/>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18:34,35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7379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36At the time of the evening offering, Elijah the prophet came near and said, “Yahweh, the God of Abraham, of Isaac, and of Israel, let it be known today that you are God in Israel and that I am your servant, and that I have done all these things at your word. </a:t>
            </a:r>
            <a:endParaRPr lang="en-ZA" dirty="0"/>
          </a:p>
        </p:txBody>
      </p:sp>
      <p:sp>
        <p:nvSpPr>
          <p:cNvPr id="2" name="TextBox 1">
            <a:extLst>
              <a:ext uri="{FF2B5EF4-FFF2-40B4-BE49-F238E27FC236}">
                <a16:creationId xmlns:a16="http://schemas.microsoft.com/office/drawing/2014/main" id="{2D1C8139-1A14-E0A7-9889-0A5953D3A18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11483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A916B8-627A-7C59-F438-634547A03FB5}"/>
              </a:ext>
            </a:extLst>
          </p:cNvPr>
          <p:cNvPicPr>
            <a:picLocks noChangeAspect="1"/>
          </p:cNvPicPr>
          <p:nvPr/>
        </p:nvPicPr>
        <p:blipFill>
          <a:blip r:embed="rId2"/>
          <a:stretch>
            <a:fillRect/>
          </a:stretch>
        </p:blipFill>
        <p:spPr>
          <a:xfrm>
            <a:off x="0" y="-566886"/>
            <a:ext cx="12192000" cy="7424886"/>
          </a:xfrm>
          <a:prstGeom prst="rect">
            <a:avLst/>
          </a:prstGeom>
        </p:spPr>
      </p:pic>
      <p:sp>
        <p:nvSpPr>
          <p:cNvPr id="5" name="TextBox 4">
            <a:extLst>
              <a:ext uri="{FF2B5EF4-FFF2-40B4-BE49-F238E27FC236}">
                <a16:creationId xmlns:a16="http://schemas.microsoft.com/office/drawing/2014/main" id="{DA4982DE-9F4C-FB73-DC1F-2A8378548C25}"/>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569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37Hear me, Yahweh, hear me, that this people may know that you, Yahweh, are God, and that you have turned their heart back again.”</a:t>
            </a:r>
            <a:endParaRPr lang="en-ZA" dirty="0"/>
          </a:p>
        </p:txBody>
      </p:sp>
      <p:sp>
        <p:nvSpPr>
          <p:cNvPr id="3" name="TextBox 2">
            <a:extLst>
              <a:ext uri="{FF2B5EF4-FFF2-40B4-BE49-F238E27FC236}">
                <a16:creationId xmlns:a16="http://schemas.microsoft.com/office/drawing/2014/main" id="{AAE7393C-C954-EE51-322D-647E8346A31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8001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12807-E974-3EF6-498B-212E45481787}"/>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B0F5EE8-838F-8CFC-E13A-71AB712EC4AA}"/>
              </a:ext>
            </a:extLst>
          </p:cNvPr>
          <p:cNvSpPr txBox="1"/>
          <p:nvPr/>
        </p:nvSpPr>
        <p:spPr>
          <a:xfrm>
            <a:off x="241741" y="3773739"/>
            <a:ext cx="5975129" cy="382721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Mount Carmel – </a:t>
            </a:r>
          </a:p>
          <a:p>
            <a:pPr algn="l"/>
            <a:r>
              <a:rPr lang="en-US" sz="6000" b="0" i="0" u="none" strike="noStrike" baseline="0" dirty="0">
                <a:solidFill>
                  <a:schemeClr val="bg1"/>
                </a:solidFill>
                <a:latin typeface="TimesNewRomanPSMT"/>
              </a:rPr>
              <a:t>1 Kings 18:17-40</a:t>
            </a: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4C2F0F-53C1-6E69-3DFC-010F03252E06}"/>
              </a:ext>
            </a:extLst>
          </p:cNvPr>
          <p:cNvPicPr>
            <a:picLocks noChangeAspect="1"/>
          </p:cNvPicPr>
          <p:nvPr/>
        </p:nvPicPr>
        <p:blipFill>
          <a:blip r:embed="rId2"/>
          <a:stretch>
            <a:fillRect/>
          </a:stretch>
        </p:blipFill>
        <p:spPr>
          <a:xfrm>
            <a:off x="-1" y="1"/>
            <a:ext cx="13353463" cy="6858000"/>
          </a:xfrm>
          <a:prstGeom prst="rect">
            <a:avLst/>
          </a:prstGeom>
        </p:spPr>
      </p:pic>
      <p:sp>
        <p:nvSpPr>
          <p:cNvPr id="5" name="TextBox 4">
            <a:extLst>
              <a:ext uri="{FF2B5EF4-FFF2-40B4-BE49-F238E27FC236}">
                <a16:creationId xmlns:a16="http://schemas.microsoft.com/office/drawing/2014/main" id="{A9F86AE2-D7DD-950D-82C9-C05BFF979693}"/>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018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38Then Yahweh’s fire fell and consumed the burnt offering, the wood, the stones, and the dust; and it licked up the water that was in the trench. </a:t>
            </a:r>
            <a:endParaRPr lang="en-ZA" dirty="0"/>
          </a:p>
        </p:txBody>
      </p:sp>
      <p:sp>
        <p:nvSpPr>
          <p:cNvPr id="2" name="TextBox 1">
            <a:extLst>
              <a:ext uri="{FF2B5EF4-FFF2-40B4-BE49-F238E27FC236}">
                <a16:creationId xmlns:a16="http://schemas.microsoft.com/office/drawing/2014/main" id="{FA94B7CE-38E9-3C25-0B01-776B748C06F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53561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57C9FC2-73D2-23A8-A0AB-C68F1E4248FC}"/>
              </a:ext>
            </a:extLst>
          </p:cNvPr>
          <p:cNvPicPr>
            <a:picLocks noChangeAspect="1"/>
          </p:cNvPicPr>
          <p:nvPr/>
        </p:nvPicPr>
        <p:blipFill>
          <a:blip r:embed="rId2"/>
          <a:stretch>
            <a:fillRect/>
          </a:stretch>
        </p:blipFill>
        <p:spPr>
          <a:xfrm>
            <a:off x="0" y="-81867"/>
            <a:ext cx="12192000" cy="6939868"/>
          </a:xfrm>
          <a:prstGeom prst="rect">
            <a:avLst/>
          </a:prstGeom>
        </p:spPr>
      </p:pic>
      <p:sp>
        <p:nvSpPr>
          <p:cNvPr id="5" name="TextBox 4">
            <a:extLst>
              <a:ext uri="{FF2B5EF4-FFF2-40B4-BE49-F238E27FC236}">
                <a16:creationId xmlns:a16="http://schemas.microsoft.com/office/drawing/2014/main" id="{F099F075-E2BC-E305-0E67-55FEC692DBC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8324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39When all the people saw it, they fell on their faces. They said, “Yahweh, he is God! Yahweh, he is God!”</a:t>
            </a:r>
            <a:endParaRPr lang="en-ZA" dirty="0"/>
          </a:p>
        </p:txBody>
      </p:sp>
      <p:sp>
        <p:nvSpPr>
          <p:cNvPr id="2" name="TextBox 1">
            <a:extLst>
              <a:ext uri="{FF2B5EF4-FFF2-40B4-BE49-F238E27FC236}">
                <a16:creationId xmlns:a16="http://schemas.microsoft.com/office/drawing/2014/main" id="{F94DBE5A-A955-C2F2-E202-00A40A52B67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37502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D0444C-BA50-3AB5-6BC9-C5032190ADC8}"/>
              </a:ext>
            </a:extLst>
          </p:cNvPr>
          <p:cNvPicPr>
            <a:picLocks noChangeAspect="1"/>
          </p:cNvPicPr>
          <p:nvPr/>
        </p:nvPicPr>
        <p:blipFill>
          <a:blip r:embed="rId2"/>
          <a:stretch>
            <a:fillRect/>
          </a:stretch>
        </p:blipFill>
        <p:spPr>
          <a:xfrm>
            <a:off x="0" y="0"/>
            <a:ext cx="16190790" cy="6858000"/>
          </a:xfrm>
          <a:prstGeom prst="rect">
            <a:avLst/>
          </a:prstGeom>
        </p:spPr>
      </p:pic>
      <p:sp>
        <p:nvSpPr>
          <p:cNvPr id="5" name="TextBox 4">
            <a:extLst>
              <a:ext uri="{FF2B5EF4-FFF2-40B4-BE49-F238E27FC236}">
                <a16:creationId xmlns:a16="http://schemas.microsoft.com/office/drawing/2014/main" id="{284381D3-B663-4B6C-4265-A510A958EC7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8117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40Elijah said to them, “Seize the prophets of Baal! Don’t let one of them escape!”</a:t>
            </a:r>
          </a:p>
          <a:p>
            <a:pPr algn="l"/>
            <a:r>
              <a:rPr lang="en-US" sz="4000" b="0" i="0" dirty="0">
                <a:solidFill>
                  <a:srgbClr val="121212"/>
                </a:solidFill>
                <a:effectLst/>
                <a:latin typeface="ArialMT"/>
              </a:rPr>
              <a:t>They seized them; and Elijah brought them down to the brook Kishon, and killed them there.</a:t>
            </a:r>
          </a:p>
        </p:txBody>
      </p:sp>
      <p:sp>
        <p:nvSpPr>
          <p:cNvPr id="2" name="TextBox 1">
            <a:extLst>
              <a:ext uri="{FF2B5EF4-FFF2-40B4-BE49-F238E27FC236}">
                <a16:creationId xmlns:a16="http://schemas.microsoft.com/office/drawing/2014/main" id="{49BEE382-9B0D-42EB-3F3C-B4D2D21D737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80658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7813D2F-387A-EAF2-AADC-3F8D1D7BC05E}"/>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AC0C205-BE1E-E492-6F85-458C23E58B2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9064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Ahab went to meet Elijah.</a:t>
            </a:r>
          </a:p>
          <a:p>
            <a:pPr algn="l"/>
            <a:r>
              <a:rPr lang="en-US" sz="4800" b="0" i="0" dirty="0">
                <a:solidFill>
                  <a:srgbClr val="121212"/>
                </a:solidFill>
                <a:effectLst/>
                <a:latin typeface="ArialMT"/>
              </a:rPr>
              <a:t>17When Ahab saw Elijah, Ahab said to him, “Is that you, you troubler of Israel?”</a:t>
            </a:r>
          </a:p>
        </p:txBody>
      </p:sp>
      <p:sp>
        <p:nvSpPr>
          <p:cNvPr id="2" name="TextBox 1">
            <a:extLst>
              <a:ext uri="{FF2B5EF4-FFF2-40B4-BE49-F238E27FC236}">
                <a16:creationId xmlns:a16="http://schemas.microsoft.com/office/drawing/2014/main" id="{92E84920-21E0-E6DF-AA65-38E70B3D3EE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98A2D9-8C26-C287-5178-46366EE324FF}"/>
              </a:ext>
            </a:extLst>
          </p:cNvPr>
          <p:cNvPicPr>
            <a:picLocks noChangeAspect="1"/>
          </p:cNvPicPr>
          <p:nvPr/>
        </p:nvPicPr>
        <p:blipFill>
          <a:blip r:embed="rId2"/>
          <a:stretch>
            <a:fillRect/>
          </a:stretch>
        </p:blipFill>
        <p:spPr>
          <a:xfrm>
            <a:off x="-1" y="-247135"/>
            <a:ext cx="12191999" cy="7105135"/>
          </a:xfrm>
          <a:prstGeom prst="rect">
            <a:avLst/>
          </a:prstGeom>
        </p:spPr>
      </p:pic>
      <p:sp>
        <p:nvSpPr>
          <p:cNvPr id="5" name="TextBox 4">
            <a:extLst>
              <a:ext uri="{FF2B5EF4-FFF2-40B4-BE49-F238E27FC236}">
                <a16:creationId xmlns:a16="http://schemas.microsoft.com/office/drawing/2014/main" id="{93F933EB-3292-97FC-500A-3997B5FCA6E6}"/>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18He answered, “I have not troubled Israel, but you and your father’s house, in that you have forsaken Yahweh’s commandments and you have followed the Baals. </a:t>
            </a:r>
            <a:endParaRPr lang="en-ZA" dirty="0"/>
          </a:p>
        </p:txBody>
      </p:sp>
      <p:sp>
        <p:nvSpPr>
          <p:cNvPr id="2" name="TextBox 1">
            <a:extLst>
              <a:ext uri="{FF2B5EF4-FFF2-40B4-BE49-F238E27FC236}">
                <a16:creationId xmlns:a16="http://schemas.microsoft.com/office/drawing/2014/main" id="{B6BFF34F-1178-7A52-A105-0A417C39B11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0ECA8D-BBE8-81DB-F34A-57F904E8EE3A}"/>
              </a:ext>
            </a:extLst>
          </p:cNvPr>
          <p:cNvPicPr>
            <a:picLocks noChangeAspect="1"/>
          </p:cNvPicPr>
          <p:nvPr/>
        </p:nvPicPr>
        <p:blipFill>
          <a:blip r:embed="rId2"/>
          <a:stretch>
            <a:fillRect/>
          </a:stretch>
        </p:blipFill>
        <p:spPr>
          <a:xfrm>
            <a:off x="0" y="-149191"/>
            <a:ext cx="12191999" cy="7007191"/>
          </a:xfrm>
          <a:prstGeom prst="rect">
            <a:avLst/>
          </a:prstGeom>
        </p:spPr>
      </p:pic>
      <p:sp>
        <p:nvSpPr>
          <p:cNvPr id="5" name="TextBox 4">
            <a:extLst>
              <a:ext uri="{FF2B5EF4-FFF2-40B4-BE49-F238E27FC236}">
                <a16:creationId xmlns:a16="http://schemas.microsoft.com/office/drawing/2014/main" id="{FB17AF31-9900-0845-473E-15155D60FBD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19Now therefore send, and gather to me all Israel to Mount Carmel, and four hundred fifty of the prophets of Baal, and four hundred of the prophets of the Asherah, who eat at Jezebel’s table.”</a:t>
            </a:r>
            <a:endParaRPr lang="en-ZA" dirty="0"/>
          </a:p>
        </p:txBody>
      </p:sp>
      <p:sp>
        <p:nvSpPr>
          <p:cNvPr id="2" name="TextBox 1">
            <a:extLst>
              <a:ext uri="{FF2B5EF4-FFF2-40B4-BE49-F238E27FC236}">
                <a16:creationId xmlns:a16="http://schemas.microsoft.com/office/drawing/2014/main" id="{54903D3D-0DF9-1AF5-9FDE-6E585A2745A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1031</Words>
  <Application>Microsoft Office PowerPoint</Application>
  <PresentationFormat>Widescreen</PresentationFormat>
  <Paragraphs>88</Paragraphs>
  <Slides>46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ArialMT</vt:lpstr>
      <vt:lpstr>Calibri</vt:lpstr>
      <vt:lpstr>Calibri Light</vt:lpstr>
      <vt:lpstr>Microsoft Himalaya</vt:lpstr>
      <vt:lpstr>TimesNewRomanPS-BoldMT</vt:lpstr>
      <vt:lpstr>TimesNewRomanPSMT</vt:lpstr>
      <vt:lpstr>Office Theme</vt:lpstr>
      <vt:lpstr>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2023-01-18T09:21:15Z</dcterms:modified>
</cp:coreProperties>
</file>