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68" r:id="rId2"/>
    <p:sldId id="438" r:id="rId3"/>
    <p:sldId id="439" r:id="rId4"/>
    <p:sldId id="487" r:id="rId5"/>
    <p:sldId id="470" r:id="rId6"/>
    <p:sldId id="484" r:id="rId7"/>
    <p:sldId id="471" r:id="rId8"/>
    <p:sldId id="473" r:id="rId9"/>
    <p:sldId id="472" r:id="rId10"/>
    <p:sldId id="485" r:id="rId11"/>
    <p:sldId id="474" r:id="rId12"/>
    <p:sldId id="475" r:id="rId13"/>
    <p:sldId id="476" r:id="rId14"/>
    <p:sldId id="477" r:id="rId15"/>
    <p:sldId id="478" r:id="rId16"/>
    <p:sldId id="479" r:id="rId17"/>
    <p:sldId id="440" r:id="rId18"/>
    <p:sldId id="480" r:id="rId19"/>
    <p:sldId id="481" r:id="rId20"/>
    <p:sldId id="482" r:id="rId21"/>
    <p:sldId id="441" r:id="rId22"/>
    <p:sldId id="442" r:id="rId23"/>
    <p:sldId id="443" r:id="rId24"/>
    <p:sldId id="444" r:id="rId25"/>
    <p:sldId id="445" r:id="rId26"/>
    <p:sldId id="446" r:id="rId27"/>
    <p:sldId id="447" r:id="rId28"/>
    <p:sldId id="448" r:id="rId29"/>
    <p:sldId id="449" r:id="rId30"/>
    <p:sldId id="452" r:id="rId31"/>
    <p:sldId id="451" r:id="rId32"/>
    <p:sldId id="450" r:id="rId33"/>
    <p:sldId id="453" r:id="rId34"/>
    <p:sldId id="45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9" autoAdjust="0"/>
    <p:restoredTop sz="93969" autoAdjust="0"/>
  </p:normalViewPr>
  <p:slideViewPr>
    <p:cSldViewPr snapToGrid="0">
      <p:cViewPr varScale="1">
        <p:scale>
          <a:sx n="47" d="100"/>
          <a:sy n="47" d="100"/>
        </p:scale>
        <p:origin x="8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22 </a:t>
            </a:r>
            <a:r>
              <a:rPr lang="en-IN" sz="1200" b="1" i="0" u="none" strike="noStrike" baseline="0" dirty="0">
                <a:latin typeface="TimesNewRomanPS-BoldMT"/>
              </a:rPr>
              <a:t>Elisha</a:t>
            </a:r>
          </a:p>
          <a:p>
            <a:pPr algn="l"/>
            <a:r>
              <a:rPr lang="en-US" sz="1200" b="0" i="0" u="none" strike="noStrike" baseline="0" dirty="0">
                <a:latin typeface="TimesNewRomanPSMT"/>
              </a:rPr>
              <a:t>1. Elisha crosses the Jordan - 2 Kings 2:13-18 (Left Top)</a:t>
            </a:r>
          </a:p>
          <a:p>
            <a:pPr algn="l"/>
            <a:r>
              <a:rPr lang="en-US" sz="1200" b="0" i="0" u="none" strike="noStrike" baseline="0" dirty="0">
                <a:latin typeface="TimesNewRomanPSMT"/>
              </a:rPr>
              <a:t>2. Purifies water in Jericho - 2:19-22 (Center Top)</a:t>
            </a:r>
          </a:p>
          <a:p>
            <a:pPr algn="l"/>
            <a:r>
              <a:rPr lang="en-US" sz="1200" b="0" i="0" u="none" strike="noStrike" baseline="0" dirty="0">
                <a:latin typeface="TimesNewRomanPSMT"/>
              </a:rPr>
              <a:t>3. “Go up Baldhead” - 2:23-25 (Right Top)</a:t>
            </a:r>
          </a:p>
          <a:p>
            <a:pPr algn="l"/>
            <a:r>
              <a:rPr lang="en-US" sz="1200" b="0" i="0" u="none" strike="noStrike" baseline="0" dirty="0">
                <a:latin typeface="TimesNewRomanPSMT"/>
              </a:rPr>
              <a:t>4. Purifies stew and multiplies loaves - 4:38-44 (Right Bottom)</a:t>
            </a:r>
          </a:p>
          <a:p>
            <a:pPr algn="l"/>
            <a:r>
              <a:rPr lang="en-IN" sz="1200" b="0" i="0" u="none" strike="noStrike" baseline="0" dirty="0">
                <a:latin typeface="TimesNewRomanPSMT"/>
              </a:rPr>
              <a:t>5. Naaman &amp; Gehazi - 5:1-27 (</a:t>
            </a:r>
            <a:r>
              <a:rPr lang="en-IN" sz="1200" b="0" i="0" u="none" strike="noStrike" baseline="0" dirty="0" err="1">
                <a:latin typeface="TimesNewRomanPSMT"/>
              </a:rPr>
              <a:t>Center</a:t>
            </a:r>
            <a:r>
              <a:rPr lang="en-IN" sz="1200" b="0" i="0" u="none" strike="noStrike" baseline="0" dirty="0">
                <a:latin typeface="TimesNewRomanPSMT"/>
              </a:rPr>
              <a:t> Bottom)</a:t>
            </a:r>
          </a:p>
          <a:p>
            <a:pPr algn="l"/>
            <a:r>
              <a:rPr lang="en-US" sz="1200" b="0" i="0" u="none" strike="noStrike" baseline="0" dirty="0">
                <a:latin typeface="TimesNewRomanPSMT"/>
              </a:rPr>
              <a:t>6. Floating axe head - 6:1-7 (Left Bottom)</a:t>
            </a:r>
          </a:p>
          <a:p>
            <a:pPr algn="l"/>
            <a:r>
              <a:rPr lang="en-US" sz="1200" b="0" i="0" u="none" strike="noStrike" baseline="0" dirty="0">
                <a:latin typeface="TimesNewRomanPSMT"/>
              </a:rPr>
              <a:t>7. Army of God - 6:8-23 (Center)</a:t>
            </a:r>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2633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22-2</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F06013A-3840-09CC-1F13-CD51110293C8}"/>
              </a:ext>
            </a:extLst>
          </p:cNvPr>
          <p:cNvPicPr>
            <a:picLocks noChangeAspect="1"/>
          </p:cNvPicPr>
          <p:nvPr/>
        </p:nvPicPr>
        <p:blipFill>
          <a:blip r:embed="rId2"/>
          <a:stretch>
            <a:fillRect/>
          </a:stretch>
        </p:blipFill>
        <p:spPr>
          <a:xfrm>
            <a:off x="-820615" y="0"/>
            <a:ext cx="13012615" cy="6858000"/>
          </a:xfrm>
          <a:prstGeom prst="rect">
            <a:avLst/>
          </a:prstGeom>
        </p:spPr>
      </p:pic>
      <p:sp>
        <p:nvSpPr>
          <p:cNvPr id="5" name="TextBox 4">
            <a:extLst>
              <a:ext uri="{FF2B5EF4-FFF2-40B4-BE49-F238E27FC236}">
                <a16:creationId xmlns:a16="http://schemas.microsoft.com/office/drawing/2014/main" id="{12BB4A5B-4BC6-0416-D9B5-442F1E906610}"/>
              </a:ext>
            </a:extLst>
          </p:cNvPr>
          <p:cNvSpPr txBox="1"/>
          <p:nvPr/>
        </p:nvSpPr>
        <p:spPr>
          <a:xfrm>
            <a:off x="9317314" y="2303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3432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3Then he said, “Go, borrow empty containers from all your neighbors. Don’t borrow just a few containers. </a:t>
            </a:r>
            <a:endParaRPr lang="en-ZA" dirty="0"/>
          </a:p>
        </p:txBody>
      </p:sp>
      <p:sp>
        <p:nvSpPr>
          <p:cNvPr id="2" name="TextBox 1">
            <a:extLst>
              <a:ext uri="{FF2B5EF4-FFF2-40B4-BE49-F238E27FC236}">
                <a16:creationId xmlns:a16="http://schemas.microsoft.com/office/drawing/2014/main" id="{639AED2B-708F-EF24-F12F-5F929250877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377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A5C4462-79B2-CFA0-9D16-BA079C56D874}"/>
              </a:ext>
            </a:extLst>
          </p:cNvPr>
          <p:cNvPicPr>
            <a:picLocks noChangeAspect="1"/>
          </p:cNvPicPr>
          <p:nvPr/>
        </p:nvPicPr>
        <p:blipFill>
          <a:blip r:embed="rId2"/>
          <a:stretch>
            <a:fillRect/>
          </a:stretch>
        </p:blipFill>
        <p:spPr>
          <a:xfrm>
            <a:off x="-1" y="-363000"/>
            <a:ext cx="12192000" cy="7584000"/>
          </a:xfrm>
          <a:prstGeom prst="rect">
            <a:avLst/>
          </a:prstGeom>
        </p:spPr>
      </p:pic>
      <p:sp>
        <p:nvSpPr>
          <p:cNvPr id="5" name="TextBox 4">
            <a:extLst>
              <a:ext uri="{FF2B5EF4-FFF2-40B4-BE49-F238E27FC236}">
                <a16:creationId xmlns:a16="http://schemas.microsoft.com/office/drawing/2014/main" id="{22891F1A-5CDC-00A1-FC46-DF8D4AE28590}"/>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5381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4Go in and shut the door on you and on your sons, and pour oil into all those containers; and set aside those which are full.”</a:t>
            </a:r>
            <a:endParaRPr lang="en-ZA" dirty="0"/>
          </a:p>
        </p:txBody>
      </p:sp>
      <p:sp>
        <p:nvSpPr>
          <p:cNvPr id="3" name="TextBox 2">
            <a:extLst>
              <a:ext uri="{FF2B5EF4-FFF2-40B4-BE49-F238E27FC236}">
                <a16:creationId xmlns:a16="http://schemas.microsoft.com/office/drawing/2014/main" id="{E4485B94-11D3-8C1D-D4AB-853CCF7F6F5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3631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CA4BAE3-3E87-75F5-4D42-5F6DBC67549A}"/>
              </a:ext>
            </a:extLst>
          </p:cNvPr>
          <p:cNvPicPr>
            <a:picLocks noChangeAspect="1"/>
          </p:cNvPicPr>
          <p:nvPr/>
        </p:nvPicPr>
        <p:blipFill>
          <a:blip r:embed="rId2"/>
          <a:stretch>
            <a:fillRect/>
          </a:stretch>
        </p:blipFill>
        <p:spPr>
          <a:xfrm>
            <a:off x="0" y="-43247"/>
            <a:ext cx="12707815" cy="6901248"/>
          </a:xfrm>
          <a:prstGeom prst="rect">
            <a:avLst/>
          </a:prstGeom>
        </p:spPr>
      </p:pic>
      <p:sp>
        <p:nvSpPr>
          <p:cNvPr id="5" name="TextBox 4">
            <a:extLst>
              <a:ext uri="{FF2B5EF4-FFF2-40B4-BE49-F238E27FC236}">
                <a16:creationId xmlns:a16="http://schemas.microsoft.com/office/drawing/2014/main" id="{19C6AB3E-F0F5-F907-FC47-64959611220C}"/>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1419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5So she went from him, and shut the door on herself and on her sons. They brought the containers to her, and she poured oil.</a:t>
            </a:r>
            <a:endParaRPr lang="en-ZA" dirty="0"/>
          </a:p>
        </p:txBody>
      </p:sp>
      <p:sp>
        <p:nvSpPr>
          <p:cNvPr id="2" name="TextBox 1">
            <a:extLst>
              <a:ext uri="{FF2B5EF4-FFF2-40B4-BE49-F238E27FC236}">
                <a16:creationId xmlns:a16="http://schemas.microsoft.com/office/drawing/2014/main" id="{7D65750D-6D10-D959-A9CC-32A78A46512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6659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CC09231-89E2-1149-F015-B6B40C9F66C8}"/>
              </a:ext>
            </a:extLst>
          </p:cNvPr>
          <p:cNvPicPr>
            <a:picLocks noChangeAspect="1"/>
          </p:cNvPicPr>
          <p:nvPr/>
        </p:nvPicPr>
        <p:blipFill>
          <a:blip r:embed="rId2"/>
          <a:stretch>
            <a:fillRect/>
          </a:stretch>
        </p:blipFill>
        <p:spPr>
          <a:xfrm>
            <a:off x="-257908" y="-43579"/>
            <a:ext cx="12449908" cy="6901579"/>
          </a:xfrm>
          <a:prstGeom prst="rect">
            <a:avLst/>
          </a:prstGeom>
        </p:spPr>
      </p:pic>
      <p:sp>
        <p:nvSpPr>
          <p:cNvPr id="5" name="TextBox 4">
            <a:extLst>
              <a:ext uri="{FF2B5EF4-FFF2-40B4-BE49-F238E27FC236}">
                <a16:creationId xmlns:a16="http://schemas.microsoft.com/office/drawing/2014/main" id="{205912E2-D482-0332-0DF1-037DB1BB9B2C}"/>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21595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6When the containers were full, she said to her son, “Bring me another container.”</a:t>
            </a:r>
          </a:p>
          <a:p>
            <a:pPr algn="l"/>
            <a:r>
              <a:rPr lang="en-US" sz="4400" b="0" i="0" dirty="0">
                <a:solidFill>
                  <a:srgbClr val="121212"/>
                </a:solidFill>
                <a:effectLst/>
                <a:latin typeface="ArialMT"/>
              </a:rPr>
              <a:t>He said to her, “There isn’t another container.” Then the oil stopped flowing.</a:t>
            </a:r>
          </a:p>
        </p:txBody>
      </p:sp>
      <p:sp>
        <p:nvSpPr>
          <p:cNvPr id="2" name="TextBox 1">
            <a:extLst>
              <a:ext uri="{FF2B5EF4-FFF2-40B4-BE49-F238E27FC236}">
                <a16:creationId xmlns:a16="http://schemas.microsoft.com/office/drawing/2014/main" id="{964DD553-06F0-6F1F-B478-27864E3B664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B8C3832-9B03-7090-0327-813500AD459A}"/>
              </a:ext>
            </a:extLst>
          </p:cNvPr>
          <p:cNvPicPr>
            <a:picLocks noChangeAspect="1"/>
          </p:cNvPicPr>
          <p:nvPr/>
        </p:nvPicPr>
        <p:blipFill>
          <a:blip r:embed="rId2"/>
          <a:stretch>
            <a:fillRect/>
          </a:stretch>
        </p:blipFill>
        <p:spPr>
          <a:xfrm>
            <a:off x="-1276228" y="0"/>
            <a:ext cx="13491673" cy="6858000"/>
          </a:xfrm>
          <a:prstGeom prst="rect">
            <a:avLst/>
          </a:prstGeom>
        </p:spPr>
      </p:pic>
      <p:sp>
        <p:nvSpPr>
          <p:cNvPr id="5" name="TextBox 4">
            <a:extLst>
              <a:ext uri="{FF2B5EF4-FFF2-40B4-BE49-F238E27FC236}">
                <a16:creationId xmlns:a16="http://schemas.microsoft.com/office/drawing/2014/main" id="{8D937A3E-618E-9857-C41C-92609EE19653}"/>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8379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7Then she came and told the man of God. He said, “Go, sell the oil, and pay your debt; and you and your sons live on the rest.”</a:t>
            </a:r>
            <a:endParaRPr lang="en-ZA" dirty="0"/>
          </a:p>
        </p:txBody>
      </p:sp>
      <p:sp>
        <p:nvSpPr>
          <p:cNvPr id="2" name="TextBox 1">
            <a:extLst>
              <a:ext uri="{FF2B5EF4-FFF2-40B4-BE49-F238E27FC236}">
                <a16:creationId xmlns:a16="http://schemas.microsoft.com/office/drawing/2014/main" id="{570D890E-CAFB-F263-28A9-E8D4A7C685A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932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C15A1B0-A840-ECA7-1674-D02FC20F5BC3}"/>
              </a:ext>
            </a:extLst>
          </p:cNvPr>
          <p:cNvPicPr>
            <a:picLocks noChangeAspect="1"/>
          </p:cNvPicPr>
          <p:nvPr/>
        </p:nvPicPr>
        <p:blipFill rotWithShape="1">
          <a:blip r:embed="rId2"/>
          <a:srcRect b="1765"/>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41148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95732AE0-AE5F-866A-8770-BD157201C514}"/>
              </a:ext>
            </a:extLst>
          </p:cNvPr>
          <p:cNvSpPr txBox="1"/>
          <p:nvPr/>
        </p:nvSpPr>
        <p:spPr>
          <a:xfrm>
            <a:off x="426720" y="0"/>
            <a:ext cx="6803575" cy="4114800"/>
          </a:xfrm>
          <a:prstGeom prst="rect">
            <a:avLst/>
          </a:prstGeom>
          <a:noFill/>
        </p:spPr>
        <p:txBody>
          <a:bodyPr wrap="square" rtlCol="0">
            <a:noAutofit/>
          </a:bodyPr>
          <a:lstStyle/>
          <a:p>
            <a:pPr algn="l"/>
            <a:r>
              <a:rPr lang="en-US" sz="6000" i="0" u="none" strike="noStrike" baseline="0" dirty="0">
                <a:solidFill>
                  <a:schemeClr val="bg1"/>
                </a:solidFill>
                <a:latin typeface="TimesNewRomanPSMT"/>
              </a:rPr>
              <a:t>Elisha provides olive oil for a widow – </a:t>
            </a:r>
          </a:p>
          <a:p>
            <a:pPr algn="l"/>
            <a:r>
              <a:rPr lang="en-US" sz="6000" i="0" u="none" strike="noStrike" baseline="0" dirty="0">
                <a:solidFill>
                  <a:schemeClr val="bg1"/>
                </a:solidFill>
                <a:latin typeface="TimesNewRomanPSMT"/>
              </a:rPr>
              <a:t>2 Kings 4:1-44</a:t>
            </a: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B770D74-28C2-E931-57D6-2CA4936B848F}"/>
              </a:ext>
            </a:extLst>
          </p:cNvPr>
          <p:cNvPicPr>
            <a:picLocks noChangeAspect="1"/>
          </p:cNvPicPr>
          <p:nvPr/>
        </p:nvPicPr>
        <p:blipFill>
          <a:blip r:embed="rId2"/>
          <a:stretch>
            <a:fillRect/>
          </a:stretch>
        </p:blipFill>
        <p:spPr>
          <a:xfrm>
            <a:off x="0" y="-218475"/>
            <a:ext cx="12191999" cy="7076475"/>
          </a:xfrm>
          <a:prstGeom prst="rect">
            <a:avLst/>
          </a:prstGeom>
        </p:spPr>
      </p:pic>
      <p:sp>
        <p:nvSpPr>
          <p:cNvPr id="5" name="TextBox 4">
            <a:extLst>
              <a:ext uri="{FF2B5EF4-FFF2-40B4-BE49-F238E27FC236}">
                <a16:creationId xmlns:a16="http://schemas.microsoft.com/office/drawing/2014/main" id="{9DA48CB1-3E2D-CDA8-190C-6EDC4D007060}"/>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2971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38Elisha came again to Gilgal. There was a famine in the land; and the sons of the prophets were sitting before him; and he said to his servant, “Get the large pot, and boil stew for the sons of the prophets.”</a:t>
            </a:r>
            <a:endParaRPr lang="en-ZA" dirty="0"/>
          </a:p>
        </p:txBody>
      </p:sp>
      <p:sp>
        <p:nvSpPr>
          <p:cNvPr id="2" name="TextBox 1">
            <a:extLst>
              <a:ext uri="{FF2B5EF4-FFF2-40B4-BE49-F238E27FC236}">
                <a16:creationId xmlns:a16="http://schemas.microsoft.com/office/drawing/2014/main" id="{6DC68527-D6DC-FD69-D4B4-ACB2C7BC079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FC9465A-8CF0-2240-63E8-9FDDBDCBBB87}"/>
              </a:ext>
            </a:extLst>
          </p:cNvPr>
          <p:cNvPicPr>
            <a:picLocks noChangeAspect="1"/>
          </p:cNvPicPr>
          <p:nvPr/>
        </p:nvPicPr>
        <p:blipFill rotWithShape="1">
          <a:blip r:embed="rId2"/>
          <a:srcRect l="1689" r="8073"/>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78441E9-D675-2648-115A-2EC7E7A00FFA}"/>
              </a:ext>
            </a:extLst>
          </p:cNvPr>
          <p:cNvSpPr txBox="1"/>
          <p:nvPr/>
        </p:nvSpPr>
        <p:spPr>
          <a:xfrm>
            <a:off x="9315791" y="244903"/>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39One went out into the field to gather herbs, and found a wild vine, and gathered a lap full of wild gourds from it, and came and cut them up into the pot of stew; for they didn’t recognize them.</a:t>
            </a:r>
            <a:endParaRPr lang="en-ZA" dirty="0"/>
          </a:p>
        </p:txBody>
      </p:sp>
      <p:sp>
        <p:nvSpPr>
          <p:cNvPr id="2" name="TextBox 1">
            <a:extLst>
              <a:ext uri="{FF2B5EF4-FFF2-40B4-BE49-F238E27FC236}">
                <a16:creationId xmlns:a16="http://schemas.microsoft.com/office/drawing/2014/main" id="{6BDEF8B8-6618-9FA7-65E3-45DB33A97B8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32E7B51-5958-CC08-C5BC-80705F405AEC}"/>
              </a:ext>
            </a:extLst>
          </p:cNvPr>
          <p:cNvPicPr>
            <a:picLocks noChangeAspect="1"/>
          </p:cNvPicPr>
          <p:nvPr/>
        </p:nvPicPr>
        <p:blipFill rotWithShape="1">
          <a:blip r:embed="rId2"/>
          <a:srcRect t="14138"/>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D169F3C-C33A-A827-B1D7-FC281881EA2A}"/>
              </a:ext>
            </a:extLst>
          </p:cNvPr>
          <p:cNvSpPr txBox="1"/>
          <p:nvPr/>
        </p:nvSpPr>
        <p:spPr>
          <a:xfrm>
            <a:off x="9075576" y="242915"/>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40So they poured out for the men to eat. As they were eating some of the stew, they cried out and said, “Man of God, there is death in the pot!” And they could not eat it.</a:t>
            </a:r>
            <a:endParaRPr lang="en-ZA" dirty="0"/>
          </a:p>
        </p:txBody>
      </p:sp>
      <p:sp>
        <p:nvSpPr>
          <p:cNvPr id="2" name="TextBox 1">
            <a:extLst>
              <a:ext uri="{FF2B5EF4-FFF2-40B4-BE49-F238E27FC236}">
                <a16:creationId xmlns:a16="http://schemas.microsoft.com/office/drawing/2014/main" id="{1D077A98-3774-B13E-C960-E8C1785A02D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02E45FA-15CC-6D1F-5E95-852AA2FB2E77}"/>
              </a:ext>
            </a:extLst>
          </p:cNvPr>
          <p:cNvPicPr>
            <a:picLocks noChangeAspect="1"/>
          </p:cNvPicPr>
          <p:nvPr/>
        </p:nvPicPr>
        <p:blipFill>
          <a:blip r:embed="rId2"/>
          <a:stretch>
            <a:fillRect/>
          </a:stretch>
        </p:blipFill>
        <p:spPr>
          <a:xfrm>
            <a:off x="6240" y="0"/>
            <a:ext cx="12626788" cy="6858000"/>
          </a:xfrm>
          <a:prstGeom prst="rect">
            <a:avLst/>
          </a:prstGeom>
        </p:spPr>
      </p:pic>
      <p:sp>
        <p:nvSpPr>
          <p:cNvPr id="5" name="TextBox 4">
            <a:extLst>
              <a:ext uri="{FF2B5EF4-FFF2-40B4-BE49-F238E27FC236}">
                <a16:creationId xmlns:a16="http://schemas.microsoft.com/office/drawing/2014/main" id="{118DAC85-238D-2818-6806-674F36B4DEAA}"/>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41But he said, “Then bring meal.” He threw it into the pot; and he said, “Serve it to the people, that they may eat.” And there was nothing harmful in the pot.</a:t>
            </a:r>
            <a:endParaRPr lang="en-ZA" dirty="0"/>
          </a:p>
        </p:txBody>
      </p:sp>
      <p:sp>
        <p:nvSpPr>
          <p:cNvPr id="2" name="TextBox 1">
            <a:extLst>
              <a:ext uri="{FF2B5EF4-FFF2-40B4-BE49-F238E27FC236}">
                <a16:creationId xmlns:a16="http://schemas.microsoft.com/office/drawing/2014/main" id="{3B430BCE-7B81-FCA4-BC82-377DB3C28D1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2272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3753899-0BFE-F3C2-DF9D-15FF31F970CE}"/>
              </a:ext>
            </a:extLst>
          </p:cNvPr>
          <p:cNvPicPr>
            <a:picLocks noChangeAspect="1"/>
          </p:cNvPicPr>
          <p:nvPr/>
        </p:nvPicPr>
        <p:blipFill rotWithShape="1">
          <a:blip r:embed="rId2"/>
          <a:srcRect t="508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BC9F2CC-AB59-DE42-E68C-04ECE078CBBC}"/>
              </a:ext>
            </a:extLst>
          </p:cNvPr>
          <p:cNvSpPr txBox="1"/>
          <p:nvPr/>
        </p:nvSpPr>
        <p:spPr>
          <a:xfrm>
            <a:off x="9332686" y="390046"/>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2A man from Baal </a:t>
            </a:r>
            <a:r>
              <a:rPr lang="en-US" sz="4000" b="0" i="0" dirty="0" err="1">
                <a:solidFill>
                  <a:srgbClr val="121212"/>
                </a:solidFill>
                <a:effectLst/>
                <a:latin typeface="ArialMT"/>
              </a:rPr>
              <a:t>Shalishah</a:t>
            </a:r>
            <a:r>
              <a:rPr lang="en-US" sz="4000" b="0" i="0" dirty="0">
                <a:solidFill>
                  <a:srgbClr val="121212"/>
                </a:solidFill>
                <a:effectLst/>
                <a:latin typeface="ArialMT"/>
              </a:rPr>
              <a:t> came, and brought the man of God some bread of the first fruits: twenty loaves of barley and fresh ears of grain in his sack. Elisha said, “Give to the people, that they may eat.”</a:t>
            </a:r>
            <a:endParaRPr lang="en-ZA" dirty="0"/>
          </a:p>
        </p:txBody>
      </p:sp>
      <p:sp>
        <p:nvSpPr>
          <p:cNvPr id="2" name="TextBox 1">
            <a:extLst>
              <a:ext uri="{FF2B5EF4-FFF2-40B4-BE49-F238E27FC236}">
                <a16:creationId xmlns:a16="http://schemas.microsoft.com/office/drawing/2014/main" id="{5087D213-CE31-825A-3980-7C35968D653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604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Elisha provides olive oil for a widow – 2 Kings 4:1-44</a:t>
            </a:r>
          </a:p>
        </p:txBody>
      </p:sp>
      <p:sp>
        <p:nvSpPr>
          <p:cNvPr id="3" name="TextBox 2">
            <a:extLst>
              <a:ext uri="{FF2B5EF4-FFF2-40B4-BE49-F238E27FC236}">
                <a16:creationId xmlns:a16="http://schemas.microsoft.com/office/drawing/2014/main" id="{E5D44C19-7CDB-9C06-0B11-D40E753A5D1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48644FD-AADC-593F-DC50-9AC86127C152}"/>
              </a:ext>
            </a:extLst>
          </p:cNvPr>
          <p:cNvPicPr>
            <a:picLocks noChangeAspect="1"/>
          </p:cNvPicPr>
          <p:nvPr/>
        </p:nvPicPr>
        <p:blipFill rotWithShape="1">
          <a:blip r:embed="rId2"/>
          <a:srcRect b="4273"/>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F60DDC21-0BB0-0F57-B274-37ABA53D5D3A}"/>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43His servant said, “What, should I set this before a hundred men?”</a:t>
            </a:r>
          </a:p>
          <a:p>
            <a:pPr algn="l"/>
            <a:r>
              <a:rPr lang="en-US" sz="4000" b="0" i="0" dirty="0">
                <a:solidFill>
                  <a:srgbClr val="121212"/>
                </a:solidFill>
                <a:effectLst/>
                <a:latin typeface="ArialMT"/>
              </a:rPr>
              <a:t>But he said, “Give it to the people, that they may eat; for Yahweh says, ‘They will eat, and will have some left over.’”</a:t>
            </a:r>
          </a:p>
        </p:txBody>
      </p:sp>
      <p:sp>
        <p:nvSpPr>
          <p:cNvPr id="2" name="TextBox 1">
            <a:extLst>
              <a:ext uri="{FF2B5EF4-FFF2-40B4-BE49-F238E27FC236}">
                <a16:creationId xmlns:a16="http://schemas.microsoft.com/office/drawing/2014/main" id="{D24CAAC0-D629-EEEF-AB68-71689D99A47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634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1F95136-94B5-98A5-7F98-ECCE5865E2AA}"/>
              </a:ext>
            </a:extLst>
          </p:cNvPr>
          <p:cNvPicPr>
            <a:picLocks noChangeAspect="1"/>
          </p:cNvPicPr>
          <p:nvPr/>
        </p:nvPicPr>
        <p:blipFill>
          <a:blip r:embed="rId2"/>
          <a:stretch>
            <a:fillRect/>
          </a:stretch>
        </p:blipFill>
        <p:spPr>
          <a:xfrm>
            <a:off x="1" y="0"/>
            <a:ext cx="12191999" cy="7779223"/>
          </a:xfrm>
          <a:prstGeom prst="rect">
            <a:avLst/>
          </a:prstGeom>
        </p:spPr>
      </p:pic>
      <p:sp>
        <p:nvSpPr>
          <p:cNvPr id="5" name="TextBox 4">
            <a:extLst>
              <a:ext uri="{FF2B5EF4-FFF2-40B4-BE49-F238E27FC236}">
                <a16:creationId xmlns:a16="http://schemas.microsoft.com/office/drawing/2014/main" id="{369A3F4B-EA12-34F4-46A6-030D52228E0A}"/>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44So he set it before them and they ate and had some left over, according to Yahweh’s word.</a:t>
            </a:r>
            <a:endParaRPr lang="en-ZA" dirty="0"/>
          </a:p>
        </p:txBody>
      </p:sp>
      <p:sp>
        <p:nvSpPr>
          <p:cNvPr id="3" name="TextBox 2">
            <a:extLst>
              <a:ext uri="{FF2B5EF4-FFF2-40B4-BE49-F238E27FC236}">
                <a16:creationId xmlns:a16="http://schemas.microsoft.com/office/drawing/2014/main" id="{CFA168D0-16CC-D790-B4DD-DF391E8C767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3334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5B7859A-EE97-F76B-33BF-29A035D10CB0}"/>
              </a:ext>
            </a:extLst>
          </p:cNvPr>
          <p:cNvPicPr>
            <a:picLocks noChangeAspect="1"/>
          </p:cNvPicPr>
          <p:nvPr/>
        </p:nvPicPr>
        <p:blipFill rotWithShape="1">
          <a:blip r:embed="rId2"/>
          <a:srcRect b="780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4183CE2-5223-4BA6-DCCD-8AD0336E8EA9}"/>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4:44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5A1B0-A840-ECA7-1674-D02FC20F5BC3}"/>
              </a:ext>
            </a:extLst>
          </p:cNvPr>
          <p:cNvPicPr>
            <a:picLocks noChangeAspect="1"/>
          </p:cNvPicPr>
          <p:nvPr/>
        </p:nvPicPr>
        <p:blipFill rotWithShape="1">
          <a:blip r:embed="rId2"/>
          <a:srcRect b="1765"/>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41148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95732AE0-AE5F-866A-8770-BD157201C514}"/>
              </a:ext>
            </a:extLst>
          </p:cNvPr>
          <p:cNvSpPr txBox="1"/>
          <p:nvPr/>
        </p:nvSpPr>
        <p:spPr>
          <a:xfrm>
            <a:off x="426720" y="0"/>
            <a:ext cx="6803575" cy="4114800"/>
          </a:xfrm>
          <a:prstGeom prst="rect">
            <a:avLst/>
          </a:prstGeom>
          <a:noFill/>
        </p:spPr>
        <p:txBody>
          <a:bodyPr wrap="square" rtlCol="0">
            <a:noAutofit/>
          </a:bodyPr>
          <a:lstStyle/>
          <a:p>
            <a:pPr algn="l"/>
            <a:r>
              <a:rPr lang="en-US" sz="6000" i="0" u="none" strike="noStrike" baseline="0" dirty="0">
                <a:solidFill>
                  <a:schemeClr val="bg1"/>
                </a:solidFill>
                <a:latin typeface="TimesNewRomanPSMT"/>
              </a:rPr>
              <a:t>Elisha provides olive oil for a widow – </a:t>
            </a:r>
          </a:p>
          <a:p>
            <a:pPr algn="l"/>
            <a:r>
              <a:rPr lang="en-US" sz="6000" i="0" u="none" strike="noStrike" baseline="0" dirty="0">
                <a:solidFill>
                  <a:schemeClr val="bg1"/>
                </a:solidFill>
                <a:latin typeface="TimesNewRomanPSMT"/>
              </a:rPr>
              <a:t>2 Kings 4:1-44</a:t>
            </a:r>
          </a:p>
        </p:txBody>
      </p:sp>
    </p:spTree>
    <p:extLst>
      <p:ext uri="{BB962C8B-B14F-4D97-AF65-F5344CB8AC3E}">
        <p14:creationId xmlns:p14="http://schemas.microsoft.com/office/powerpoint/2010/main" val="315239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1Now a certain woman of the wives of the sons of the prophets cried out to Elisha, saying, “Your servant my husband is dead.</a:t>
            </a:r>
            <a:endParaRPr lang="en-ZA" dirty="0"/>
          </a:p>
        </p:txBody>
      </p:sp>
      <p:sp>
        <p:nvSpPr>
          <p:cNvPr id="2" name="TextBox 1">
            <a:extLst>
              <a:ext uri="{FF2B5EF4-FFF2-40B4-BE49-F238E27FC236}">
                <a16:creationId xmlns:a16="http://schemas.microsoft.com/office/drawing/2014/main" id="{B0613436-FD35-98EC-C35E-9D5FFA351C9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20682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B8CA4C0-7C15-5F5D-F0BC-FE13D28BDD14}"/>
              </a:ext>
            </a:extLst>
          </p:cNvPr>
          <p:cNvPicPr>
            <a:picLocks noChangeAspect="1"/>
          </p:cNvPicPr>
          <p:nvPr/>
        </p:nvPicPr>
        <p:blipFill rotWithShape="1">
          <a:blip r:embed="rId2"/>
          <a:srcRect b="5875"/>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7D88C8A0-904A-D0E6-6E59-4C49FD5E5A4E}"/>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38039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You know that your servant feared Yahweh. Now the creditor has come to take for himself my two children to be slaves.”</a:t>
            </a:r>
            <a:endParaRPr lang="en-ZA" sz="4400" dirty="0"/>
          </a:p>
        </p:txBody>
      </p:sp>
      <p:sp>
        <p:nvSpPr>
          <p:cNvPr id="2" name="TextBox 1">
            <a:extLst>
              <a:ext uri="{FF2B5EF4-FFF2-40B4-BE49-F238E27FC236}">
                <a16:creationId xmlns:a16="http://schemas.microsoft.com/office/drawing/2014/main" id="{CFA9954D-2161-77AC-A8A8-B6B767F0058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629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F09970E-F16C-696C-6837-4E7DA52CA812}"/>
              </a:ext>
            </a:extLst>
          </p:cNvPr>
          <p:cNvPicPr>
            <a:picLocks noChangeAspect="1"/>
          </p:cNvPicPr>
          <p:nvPr/>
        </p:nvPicPr>
        <p:blipFill>
          <a:blip r:embed="rId2"/>
          <a:stretch>
            <a:fillRect/>
          </a:stretch>
        </p:blipFill>
        <p:spPr>
          <a:xfrm>
            <a:off x="-1" y="-57217"/>
            <a:ext cx="12356123" cy="6915217"/>
          </a:xfrm>
          <a:prstGeom prst="rect">
            <a:avLst/>
          </a:prstGeom>
        </p:spPr>
      </p:pic>
      <p:sp>
        <p:nvSpPr>
          <p:cNvPr id="5" name="TextBox 4">
            <a:extLst>
              <a:ext uri="{FF2B5EF4-FFF2-40B4-BE49-F238E27FC236}">
                <a16:creationId xmlns:a16="http://schemas.microsoft.com/office/drawing/2014/main" id="{BEE6A9E7-E048-9B27-4939-5B5814663161}"/>
              </a:ext>
            </a:extLst>
          </p:cNvPr>
          <p:cNvSpPr txBox="1"/>
          <p:nvPr/>
        </p:nvSpPr>
        <p:spPr>
          <a:xfrm>
            <a:off x="0" y="128789"/>
            <a:ext cx="3116424" cy="584775"/>
          </a:xfrm>
          <a:prstGeom prst="rect">
            <a:avLst/>
          </a:prstGeom>
          <a:noFill/>
        </p:spPr>
        <p:txBody>
          <a:bodyPr wrap="square" rtlCol="0">
            <a:spAutoFit/>
          </a:bodyPr>
          <a:lstStyle/>
          <a:p>
            <a:pPr algn="ctr"/>
            <a:r>
              <a:rPr lang="en-US" sz="320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95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2Elisha said to her, “What should I do for you? Tell me, what do you have in the house?”</a:t>
            </a:r>
          </a:p>
          <a:p>
            <a:pPr algn="l"/>
            <a:r>
              <a:rPr lang="en-US" sz="4400" b="0" i="0" dirty="0">
                <a:solidFill>
                  <a:srgbClr val="121212"/>
                </a:solidFill>
                <a:effectLst/>
                <a:latin typeface="ArialMT"/>
              </a:rPr>
              <a:t>She said, “Your servant has nothing in the house, except a pot of oil.”</a:t>
            </a:r>
          </a:p>
        </p:txBody>
      </p:sp>
      <p:sp>
        <p:nvSpPr>
          <p:cNvPr id="2" name="TextBox 1">
            <a:extLst>
              <a:ext uri="{FF2B5EF4-FFF2-40B4-BE49-F238E27FC236}">
                <a16:creationId xmlns:a16="http://schemas.microsoft.com/office/drawing/2014/main" id="{323DD6E3-DF1C-85E8-53CE-10C6F38E09E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6312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762</Words>
  <Application>Microsoft Office PowerPoint</Application>
  <PresentationFormat>Widescreen</PresentationFormat>
  <Paragraphs>68</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ArialMT</vt:lpstr>
      <vt:lpstr>Calibri</vt:lpstr>
      <vt:lpstr>Calibri Light</vt:lpstr>
      <vt:lpstr>Microsoft Himalaya</vt:lpstr>
      <vt:lpstr>TimesNewRomanPS-BoldMT</vt:lpstr>
      <vt:lpstr>TimesNewRomanPSMT</vt:lpstr>
      <vt:lpstr>Office Theme</vt:lpstr>
      <vt:lpstr>22-2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17</cp:revision>
  <dcterms:created xsi:type="dcterms:W3CDTF">2021-07-20T09:23:46Z</dcterms:created>
  <dcterms:modified xsi:type="dcterms:W3CDTF">2023-01-18T12:32:50Z</dcterms:modified>
</cp:coreProperties>
</file>