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68" r:id="rId2"/>
    <p:sldId id="487" r:id="rId3"/>
    <p:sldId id="439" r:id="rId4"/>
    <p:sldId id="440" r:id="rId5"/>
    <p:sldId id="441" r:id="rId6"/>
    <p:sldId id="442" r:id="rId7"/>
    <p:sldId id="443" r:id="rId8"/>
    <p:sldId id="444" r:id="rId9"/>
    <p:sldId id="445" r:id="rId10"/>
    <p:sldId id="446" r:id="rId11"/>
    <p:sldId id="457" r:id="rId12"/>
    <p:sldId id="450" r:id="rId13"/>
    <p:sldId id="459" r:id="rId14"/>
    <p:sldId id="460" r:id="rId15"/>
    <p:sldId id="461" r:id="rId16"/>
    <p:sldId id="462" r:id="rId17"/>
    <p:sldId id="465" r:id="rId18"/>
    <p:sldId id="466" r:id="rId19"/>
    <p:sldId id="475" r:id="rId20"/>
    <p:sldId id="467" r:id="rId21"/>
    <p:sldId id="469" r:id="rId22"/>
    <p:sldId id="470" r:id="rId23"/>
    <p:sldId id="471" r:id="rId24"/>
    <p:sldId id="472" r:id="rId25"/>
    <p:sldId id="476" r:id="rId26"/>
    <p:sldId id="484" r:id="rId27"/>
    <p:sldId id="478" r:id="rId28"/>
    <p:sldId id="485" r:id="rId29"/>
    <p:sldId id="480" r:id="rId30"/>
    <p:sldId id="481" r:id="rId31"/>
    <p:sldId id="482" r:id="rId32"/>
    <p:sldId id="4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83852" autoAdjust="0"/>
  </p:normalViewPr>
  <p:slideViewPr>
    <p:cSldViewPr snapToGrid="0">
      <p:cViewPr varScale="1">
        <p:scale>
          <a:sx n="49" d="100"/>
          <a:sy n="49"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22 </a:t>
            </a:r>
            <a:r>
              <a:rPr lang="en-IN" sz="1200" b="1" i="0" u="none" strike="noStrike" baseline="0" dirty="0">
                <a:latin typeface="TimesNewRomanPS-BoldMT"/>
              </a:rPr>
              <a:t>Elisha</a:t>
            </a:r>
          </a:p>
          <a:p>
            <a:pPr algn="l"/>
            <a:r>
              <a:rPr lang="en-US" sz="1200" b="0" i="0" u="none" strike="noStrike" baseline="0" dirty="0">
                <a:latin typeface="TimesNewRomanPSMT"/>
              </a:rPr>
              <a:t>1. Elisha crosses the Jordan - 2 Kings 2:13-18 (Left Top)</a:t>
            </a:r>
          </a:p>
          <a:p>
            <a:pPr algn="l"/>
            <a:r>
              <a:rPr lang="en-US" sz="1200" b="0" i="0" u="none" strike="noStrike" baseline="0" dirty="0">
                <a:latin typeface="TimesNewRomanPSMT"/>
              </a:rPr>
              <a:t>2. Purifies water in Jericho - 2:19-22 (Center Top)</a:t>
            </a:r>
          </a:p>
          <a:p>
            <a:pPr algn="l"/>
            <a:r>
              <a:rPr lang="en-US" sz="1200" b="0" i="0" u="none" strike="noStrike" baseline="0" dirty="0">
                <a:latin typeface="TimesNewRomanPSMT"/>
              </a:rPr>
              <a:t>3. “Go up Baldhead” - 2:23-25 (Right Top)</a:t>
            </a:r>
          </a:p>
          <a:p>
            <a:pPr algn="l"/>
            <a:r>
              <a:rPr lang="en-US" sz="1200" b="0" i="0" u="none" strike="noStrike" baseline="0" dirty="0">
                <a:latin typeface="TimesNewRomanPSMT"/>
              </a:rPr>
              <a:t>4. Purifies stew and multiplies loaves - 4:38-44 (Right Bottom)</a:t>
            </a:r>
          </a:p>
          <a:p>
            <a:pPr algn="l"/>
            <a:r>
              <a:rPr lang="en-IN" sz="1200" b="0" i="0" u="none" strike="noStrike" baseline="0" dirty="0">
                <a:latin typeface="TimesNewRomanPSMT"/>
              </a:rPr>
              <a:t>5. Naaman &amp; Gehazi - 5:1-27 (</a:t>
            </a:r>
            <a:r>
              <a:rPr lang="en-IN" sz="1200" b="0" i="0" u="none" strike="noStrike" baseline="0" dirty="0" err="1">
                <a:latin typeface="TimesNewRomanPSMT"/>
              </a:rPr>
              <a:t>Center</a:t>
            </a:r>
            <a:r>
              <a:rPr lang="en-IN" sz="1200" b="0" i="0" u="none" strike="noStrike" baseline="0" dirty="0">
                <a:latin typeface="TimesNewRomanPSMT"/>
              </a:rPr>
              <a:t> Bottom)</a:t>
            </a:r>
          </a:p>
          <a:p>
            <a:pPr algn="l"/>
            <a:r>
              <a:rPr lang="en-US" sz="1200" b="0" i="0" u="none" strike="noStrike" baseline="0" dirty="0">
                <a:latin typeface="TimesNewRomanPSMT"/>
              </a:rPr>
              <a:t>6. Floating axe head - 6:1-7 (Left Bottom)</a:t>
            </a:r>
          </a:p>
          <a:p>
            <a:pPr algn="l"/>
            <a:r>
              <a:rPr lang="en-US" sz="1200" b="0" i="0" u="none" strike="noStrike" baseline="0" dirty="0">
                <a:latin typeface="TimesNewRomanPSMT"/>
              </a:rPr>
              <a:t>7. Army of God - 6:8-23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65437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22-3</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2FBA9AF-731F-EAF4-91EA-C1CF8AD2FAE8}"/>
              </a:ext>
            </a:extLst>
          </p:cNvPr>
          <p:cNvPicPr>
            <a:picLocks noChangeAspect="1"/>
          </p:cNvPicPr>
          <p:nvPr/>
        </p:nvPicPr>
        <p:blipFill>
          <a:blip r:embed="rId2"/>
          <a:stretch>
            <a:fillRect/>
          </a:stretch>
        </p:blipFill>
        <p:spPr>
          <a:xfrm>
            <a:off x="-365760" y="-8377"/>
            <a:ext cx="12557760" cy="6866378"/>
          </a:xfrm>
          <a:prstGeom prst="rect">
            <a:avLst/>
          </a:prstGeom>
        </p:spPr>
      </p:pic>
      <p:sp>
        <p:nvSpPr>
          <p:cNvPr id="5" name="TextBox 4">
            <a:extLst>
              <a:ext uri="{FF2B5EF4-FFF2-40B4-BE49-F238E27FC236}">
                <a16:creationId xmlns:a16="http://schemas.microsoft.com/office/drawing/2014/main" id="{F220E528-96A1-E165-63C2-2A845C9D8915}"/>
              </a:ext>
            </a:extLst>
          </p:cNvPr>
          <p:cNvSpPr txBox="1"/>
          <p:nvPr/>
        </p:nvSpPr>
        <p:spPr>
          <a:xfrm>
            <a:off x="-128859" y="5980838"/>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9So Naaman came with his horses and with his chariots, and stood at the door of the house of Elisha. </a:t>
            </a:r>
            <a:endParaRPr lang="en-ZA" dirty="0"/>
          </a:p>
        </p:txBody>
      </p:sp>
      <p:sp>
        <p:nvSpPr>
          <p:cNvPr id="2" name="TextBox 1">
            <a:extLst>
              <a:ext uri="{FF2B5EF4-FFF2-40B4-BE49-F238E27FC236}">
                <a16:creationId xmlns:a16="http://schemas.microsoft.com/office/drawing/2014/main" id="{E1DF5528-A353-213C-4768-4EA9EB2550CD}"/>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1842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38E6824-1F11-73F5-614D-2C8D089D9F20}"/>
              </a:ext>
            </a:extLst>
          </p:cNvPr>
          <p:cNvPicPr>
            <a:picLocks noChangeAspect="1"/>
          </p:cNvPicPr>
          <p:nvPr/>
        </p:nvPicPr>
        <p:blipFill rotWithShape="1">
          <a:blip r:embed="rId2"/>
          <a:srcRect b="3452"/>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086CFF2-4094-2F09-159C-8D5C1A29785D}"/>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10Elisha sent a messenger to him, saying, “Go and wash in the Jordan seven times, and your flesh shall come again to you, and you shall be clean.”</a:t>
            </a:r>
            <a:endParaRPr lang="en-ZA" dirty="0"/>
          </a:p>
        </p:txBody>
      </p:sp>
      <p:sp>
        <p:nvSpPr>
          <p:cNvPr id="2" name="TextBox 1">
            <a:extLst>
              <a:ext uri="{FF2B5EF4-FFF2-40B4-BE49-F238E27FC236}">
                <a16:creationId xmlns:a16="http://schemas.microsoft.com/office/drawing/2014/main" id="{5DDA3237-8206-B3C8-6038-23911F34FA11}"/>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78351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2EAE19F-4B90-96D7-158C-4C559666345F}"/>
              </a:ext>
            </a:extLst>
          </p:cNvPr>
          <p:cNvPicPr>
            <a:picLocks noChangeAspect="1"/>
          </p:cNvPicPr>
          <p:nvPr/>
        </p:nvPicPr>
        <p:blipFill>
          <a:blip r:embed="rId2"/>
          <a:stretch>
            <a:fillRect/>
          </a:stretch>
        </p:blipFill>
        <p:spPr>
          <a:xfrm>
            <a:off x="1" y="-218307"/>
            <a:ext cx="12191998" cy="7102136"/>
          </a:xfrm>
          <a:prstGeom prst="rect">
            <a:avLst/>
          </a:prstGeom>
        </p:spPr>
      </p:pic>
      <p:sp>
        <p:nvSpPr>
          <p:cNvPr id="5" name="TextBox 4">
            <a:extLst>
              <a:ext uri="{FF2B5EF4-FFF2-40B4-BE49-F238E27FC236}">
                <a16:creationId xmlns:a16="http://schemas.microsoft.com/office/drawing/2014/main" id="{4CDF16FC-AFEA-E9DD-FFAB-F9B2FA1E5AE2}"/>
              </a:ext>
            </a:extLst>
          </p:cNvPr>
          <p:cNvSpPr txBox="1"/>
          <p:nvPr/>
        </p:nvSpPr>
        <p:spPr>
          <a:xfrm>
            <a:off x="0" y="5993752"/>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69143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11But Naaman was angry, and went away and said, “Behold, I thought, ‘He will surely come out to me, and stand, and call on the name of Yahweh his God, and wave his hand over the place, and heal the leper.’ </a:t>
            </a:r>
            <a:endParaRPr lang="en-ZA" dirty="0"/>
          </a:p>
        </p:txBody>
      </p:sp>
      <p:sp>
        <p:nvSpPr>
          <p:cNvPr id="2" name="TextBox 1">
            <a:extLst>
              <a:ext uri="{FF2B5EF4-FFF2-40B4-BE49-F238E27FC236}">
                <a16:creationId xmlns:a16="http://schemas.microsoft.com/office/drawing/2014/main" id="{BAD6164C-0947-C8F0-CE57-BB6319640E8A}"/>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6825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114611A-AFED-B7F2-3BDC-D04B27DA16DC}"/>
              </a:ext>
            </a:extLst>
          </p:cNvPr>
          <p:cNvPicPr>
            <a:picLocks noChangeAspect="1"/>
          </p:cNvPicPr>
          <p:nvPr/>
        </p:nvPicPr>
        <p:blipFill rotWithShape="1">
          <a:blip r:embed="rId2"/>
          <a:srcRect b="386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74356CF-74F6-B98F-128B-E399D6835A98}"/>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4120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13His servants came near and spoke to him, and said, “My father, if the prophet had asked you do some great thing, wouldn’t you have done it? How much rather then, when he says to you, ‘Wash, and be clean?’”</a:t>
            </a:r>
            <a:endParaRPr lang="en-ZA" dirty="0"/>
          </a:p>
        </p:txBody>
      </p:sp>
      <p:sp>
        <p:nvSpPr>
          <p:cNvPr id="2" name="TextBox 1">
            <a:extLst>
              <a:ext uri="{FF2B5EF4-FFF2-40B4-BE49-F238E27FC236}">
                <a16:creationId xmlns:a16="http://schemas.microsoft.com/office/drawing/2014/main" id="{1719CB05-82A5-DBC7-384F-B71B65074EC8}"/>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89417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90D3C9C-F676-4B13-F466-333CCEBDE2C3}"/>
              </a:ext>
            </a:extLst>
          </p:cNvPr>
          <p:cNvPicPr>
            <a:picLocks noChangeAspect="1"/>
          </p:cNvPicPr>
          <p:nvPr/>
        </p:nvPicPr>
        <p:blipFill>
          <a:blip r:embed="rId2"/>
          <a:stretch>
            <a:fillRect/>
          </a:stretch>
        </p:blipFill>
        <p:spPr>
          <a:xfrm>
            <a:off x="-449416" y="-63665"/>
            <a:ext cx="13571056" cy="7158732"/>
          </a:xfrm>
          <a:prstGeom prst="rect">
            <a:avLst/>
          </a:prstGeom>
        </p:spPr>
      </p:pic>
      <p:sp>
        <p:nvSpPr>
          <p:cNvPr id="5" name="TextBox 4">
            <a:extLst>
              <a:ext uri="{FF2B5EF4-FFF2-40B4-BE49-F238E27FC236}">
                <a16:creationId xmlns:a16="http://schemas.microsoft.com/office/drawing/2014/main" id="{C095310D-B93B-A0D4-986A-CD7FC219248C}"/>
              </a:ext>
            </a:extLst>
          </p:cNvPr>
          <p:cNvSpPr txBox="1"/>
          <p:nvPr/>
        </p:nvSpPr>
        <p:spPr>
          <a:xfrm>
            <a:off x="9540396" y="148244"/>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8107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14Then went he down and dipped himself seven times in the Jordan, according to the saying of the man of God; and his flesh was restored like the flesh of a little child, and he was clean.</a:t>
            </a:r>
            <a:endParaRPr lang="en-ZA" dirty="0"/>
          </a:p>
        </p:txBody>
      </p:sp>
      <p:sp>
        <p:nvSpPr>
          <p:cNvPr id="2" name="TextBox 1">
            <a:extLst>
              <a:ext uri="{FF2B5EF4-FFF2-40B4-BE49-F238E27FC236}">
                <a16:creationId xmlns:a16="http://schemas.microsoft.com/office/drawing/2014/main" id="{B4D80C59-D670-A66E-5A5A-76A883DE3D44}"/>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8006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B6028-DF2B-272F-64F7-F09781BE0E7F}"/>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8" name="TextBox 7">
            <a:extLst>
              <a:ext uri="{FF2B5EF4-FFF2-40B4-BE49-F238E27FC236}">
                <a16:creationId xmlns:a16="http://schemas.microsoft.com/office/drawing/2014/main" id="{43194B68-BCB6-CC98-9256-A84CD4DC5874}"/>
              </a:ext>
            </a:extLst>
          </p:cNvPr>
          <p:cNvSpPr txBox="1"/>
          <p:nvPr/>
        </p:nvSpPr>
        <p:spPr>
          <a:xfrm>
            <a:off x="120871" y="0"/>
            <a:ext cx="7836355" cy="3928533"/>
          </a:xfrm>
          <a:prstGeom prst="rect">
            <a:avLst/>
          </a:prstGeom>
          <a:noFill/>
        </p:spPr>
        <p:txBody>
          <a:bodyPr wrap="square" rtlCol="0">
            <a:noAutofit/>
          </a:bodyPr>
          <a:lstStyle/>
          <a:p>
            <a:pPr algn="l"/>
            <a:r>
              <a:rPr lang="en-IN" sz="6000" b="0" i="0" u="none" strike="noStrike" baseline="0" dirty="0">
                <a:solidFill>
                  <a:schemeClr val="bg1"/>
                </a:solidFill>
                <a:latin typeface="TimesNewRomanPSMT"/>
              </a:rPr>
              <a:t>Naaman and Gehazi – </a:t>
            </a:r>
          </a:p>
          <a:p>
            <a:pPr algn="l"/>
            <a:r>
              <a:rPr lang="en-IN" sz="6000" b="0" i="0" u="none" strike="noStrike" baseline="0" dirty="0">
                <a:solidFill>
                  <a:schemeClr val="bg1"/>
                </a:solidFill>
                <a:latin typeface="TimesNewRomanPSMT"/>
              </a:rPr>
              <a:t>2 Kings 5:1-27</a:t>
            </a:r>
          </a:p>
        </p:txBody>
      </p:sp>
    </p:spTree>
    <p:extLst>
      <p:ext uri="{BB962C8B-B14F-4D97-AF65-F5344CB8AC3E}">
        <p14:creationId xmlns:p14="http://schemas.microsoft.com/office/powerpoint/2010/main" val="50122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EA37AB4-B488-E02A-A682-66E840A4DB25}"/>
              </a:ext>
            </a:extLst>
          </p:cNvPr>
          <p:cNvPicPr>
            <a:picLocks noChangeAspect="1"/>
          </p:cNvPicPr>
          <p:nvPr/>
        </p:nvPicPr>
        <p:blipFill rotWithShape="1">
          <a:blip r:embed="rId2"/>
          <a:srcRect l="6205"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FEA67E51-06CF-0D77-5458-4382D92C05AB}"/>
              </a:ext>
            </a:extLst>
          </p:cNvPr>
          <p:cNvSpPr txBox="1"/>
          <p:nvPr/>
        </p:nvSpPr>
        <p:spPr>
          <a:xfrm>
            <a:off x="0" y="644604"/>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1115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15He returned to the man of God, he and all his company, and came, and stood before him; and he said, “See now, I know that there is no God in all the earth, but in Israel. Now therefore, please take a gift from your servant.”</a:t>
            </a:r>
            <a:endParaRPr lang="en-ZA" dirty="0"/>
          </a:p>
        </p:txBody>
      </p:sp>
      <p:sp>
        <p:nvSpPr>
          <p:cNvPr id="2" name="TextBox 1">
            <a:extLst>
              <a:ext uri="{FF2B5EF4-FFF2-40B4-BE49-F238E27FC236}">
                <a16:creationId xmlns:a16="http://schemas.microsoft.com/office/drawing/2014/main" id="{FB730D84-B9BA-9420-498B-454B4B6C66E3}"/>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24369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12F034E-76B7-B1C1-CCBA-43EF03A8A2A9}"/>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2D5D5BB-3DF9-B66D-61F7-138C88BFEB02}"/>
              </a:ext>
            </a:extLst>
          </p:cNvPr>
          <p:cNvSpPr txBox="1"/>
          <p:nvPr/>
        </p:nvSpPr>
        <p:spPr>
          <a:xfrm>
            <a:off x="-116732" y="478985"/>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5227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16But he said, “As Yahweh lives, before whom I stand, I will receive none.”</a:t>
            </a:r>
          </a:p>
          <a:p>
            <a:pPr algn="l"/>
            <a:r>
              <a:rPr lang="en-US" sz="4000" b="0" i="0" dirty="0">
                <a:solidFill>
                  <a:srgbClr val="121212"/>
                </a:solidFill>
                <a:effectLst/>
                <a:latin typeface="ArialMT"/>
              </a:rPr>
              <a:t>He urged him to take it; but he refused. </a:t>
            </a:r>
          </a:p>
        </p:txBody>
      </p:sp>
      <p:sp>
        <p:nvSpPr>
          <p:cNvPr id="2" name="TextBox 1">
            <a:extLst>
              <a:ext uri="{FF2B5EF4-FFF2-40B4-BE49-F238E27FC236}">
                <a16:creationId xmlns:a16="http://schemas.microsoft.com/office/drawing/2014/main" id="{0AC8AB96-F313-C8F7-D8A1-9FC6093393FA}"/>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91474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8B01F61-B821-3A69-D9E0-0F84629F735D}"/>
              </a:ext>
            </a:extLst>
          </p:cNvPr>
          <p:cNvPicPr>
            <a:picLocks noChangeAspect="1"/>
          </p:cNvPicPr>
          <p:nvPr/>
        </p:nvPicPr>
        <p:blipFill>
          <a:blip r:embed="rId2"/>
          <a:stretch>
            <a:fillRect/>
          </a:stretch>
        </p:blipFill>
        <p:spPr>
          <a:xfrm>
            <a:off x="-3285067" y="-2192996"/>
            <a:ext cx="15900399" cy="9050996"/>
          </a:xfrm>
          <a:prstGeom prst="rect">
            <a:avLst/>
          </a:prstGeom>
        </p:spPr>
      </p:pic>
      <p:sp>
        <p:nvSpPr>
          <p:cNvPr id="5" name="TextBox 4">
            <a:extLst>
              <a:ext uri="{FF2B5EF4-FFF2-40B4-BE49-F238E27FC236}">
                <a16:creationId xmlns:a16="http://schemas.microsoft.com/office/drawing/2014/main" id="{3ABE52DC-3A98-AE3B-020B-623C9AAF9A00}"/>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0480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20But Gehazi the servant of Elisha the man of God, said, “Behold, my master has spared this Naaman the Syrian, in not receiving at his hands that which he brought. As Yahweh lives, I will run after him, and take something from him.”</a:t>
            </a:r>
            <a:endParaRPr lang="en-ZA" sz="3600" dirty="0"/>
          </a:p>
        </p:txBody>
      </p:sp>
      <p:sp>
        <p:nvSpPr>
          <p:cNvPr id="2" name="TextBox 1">
            <a:extLst>
              <a:ext uri="{FF2B5EF4-FFF2-40B4-BE49-F238E27FC236}">
                <a16:creationId xmlns:a16="http://schemas.microsoft.com/office/drawing/2014/main" id="{F86DB27E-D24C-5C87-59F9-5A5A31D5B7AE}"/>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8995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8B57693-D4C0-B484-ACFD-7E126B5F216D}"/>
              </a:ext>
            </a:extLst>
          </p:cNvPr>
          <p:cNvPicPr>
            <a:picLocks noChangeAspect="1"/>
          </p:cNvPicPr>
          <p:nvPr/>
        </p:nvPicPr>
        <p:blipFill rotWithShape="1">
          <a:blip r:embed="rId2"/>
          <a:srcRect t="107" b="6935"/>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1CE5FAD2-501F-F7EB-214D-DFE7E5B65A2A}"/>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5:20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91044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dirty="0">
                <a:solidFill>
                  <a:srgbClr val="121212"/>
                </a:solidFill>
                <a:latin typeface="ArialMT"/>
              </a:rPr>
              <a:t>(Gehazi went after Naaman who asked him, </a:t>
            </a:r>
            <a:r>
              <a:rPr lang="en-GB" sz="3600" b="0" i="0" dirty="0">
                <a:solidFill>
                  <a:srgbClr val="121212"/>
                </a:solidFill>
                <a:effectLst/>
                <a:latin typeface="ArialMT"/>
              </a:rPr>
              <a:t> “Is all well?”</a:t>
            </a:r>
            <a:r>
              <a:rPr lang="en-US" sz="3600" dirty="0">
                <a:solidFill>
                  <a:srgbClr val="121212"/>
                </a:solidFill>
                <a:latin typeface="ArialMT"/>
              </a:rPr>
              <a:t>)</a:t>
            </a:r>
            <a:r>
              <a:rPr lang="en-US" sz="3600" b="0" i="0" dirty="0">
                <a:solidFill>
                  <a:srgbClr val="121212"/>
                </a:solidFill>
                <a:effectLst/>
                <a:latin typeface="ArialMT"/>
              </a:rPr>
              <a:t> 22He said, “All is well. My master has sent me, saying, ‘Behold, even now two young men of the sons of the prophets have come to me from the hill country of Ephraim. Please give them a talent of silver and two changes of clothing.’”</a:t>
            </a:r>
            <a:endParaRPr lang="en-ZA" dirty="0"/>
          </a:p>
        </p:txBody>
      </p:sp>
      <p:sp>
        <p:nvSpPr>
          <p:cNvPr id="2" name="TextBox 1">
            <a:extLst>
              <a:ext uri="{FF2B5EF4-FFF2-40B4-BE49-F238E27FC236}">
                <a16:creationId xmlns:a16="http://schemas.microsoft.com/office/drawing/2014/main" id="{7A4BB7FD-5509-9761-70D8-E2C0D3CAB498}"/>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71687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9CA3D5A-227A-242D-D2AD-90996E66C33A}"/>
              </a:ext>
            </a:extLst>
          </p:cNvPr>
          <p:cNvPicPr>
            <a:picLocks noChangeAspect="1"/>
          </p:cNvPicPr>
          <p:nvPr/>
        </p:nvPicPr>
        <p:blipFill rotWithShape="1">
          <a:blip r:embed="rId2"/>
          <a:srcRect l="576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4A3A945-1A11-92C1-E23C-B3AD2200BFA2}"/>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5:21,22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5283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 25But he went in, and stood before his master. Elisha said to him, “Where did you come from, Gehazi?”</a:t>
            </a:r>
          </a:p>
          <a:p>
            <a:pPr algn="l"/>
            <a:r>
              <a:rPr lang="en-US" sz="4000" b="0" i="0" dirty="0">
                <a:solidFill>
                  <a:srgbClr val="121212"/>
                </a:solidFill>
                <a:effectLst/>
                <a:latin typeface="ArialMT"/>
              </a:rPr>
              <a:t>He said, “Your servant went nowhere.”</a:t>
            </a:r>
          </a:p>
        </p:txBody>
      </p:sp>
      <p:sp>
        <p:nvSpPr>
          <p:cNvPr id="2" name="TextBox 1">
            <a:extLst>
              <a:ext uri="{FF2B5EF4-FFF2-40B4-BE49-F238E27FC236}">
                <a16:creationId xmlns:a16="http://schemas.microsoft.com/office/drawing/2014/main" id="{72C5551A-5B0F-FB21-4323-7D3CDBD6B248}"/>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3197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IN" sz="5400" b="0" i="0" u="none" strike="noStrike" baseline="0" dirty="0">
                <a:latin typeface="TimesNewRomanPSMT"/>
              </a:rPr>
              <a:t>Naaman and Gehazi – 2 Kings 5:1-27</a:t>
            </a:r>
          </a:p>
        </p:txBody>
      </p:sp>
      <p:sp>
        <p:nvSpPr>
          <p:cNvPr id="3" name="TextBox 2">
            <a:extLst>
              <a:ext uri="{FF2B5EF4-FFF2-40B4-BE49-F238E27FC236}">
                <a16:creationId xmlns:a16="http://schemas.microsoft.com/office/drawing/2014/main" id="{410F60FE-3D17-EBEA-4A73-DCEF4E0ECE51}"/>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3BB642E-EB79-F256-D286-1C7A7002FC2A}"/>
              </a:ext>
            </a:extLst>
          </p:cNvPr>
          <p:cNvPicPr>
            <a:picLocks noChangeAspect="1"/>
          </p:cNvPicPr>
          <p:nvPr/>
        </p:nvPicPr>
        <p:blipFill>
          <a:blip r:embed="rId2"/>
          <a:stretch>
            <a:fillRect/>
          </a:stretch>
        </p:blipFill>
        <p:spPr>
          <a:xfrm>
            <a:off x="0" y="1"/>
            <a:ext cx="12302836" cy="6858000"/>
          </a:xfrm>
          <a:prstGeom prst="rect">
            <a:avLst/>
          </a:prstGeom>
        </p:spPr>
      </p:pic>
      <p:sp>
        <p:nvSpPr>
          <p:cNvPr id="5" name="TextBox 4">
            <a:extLst>
              <a:ext uri="{FF2B5EF4-FFF2-40B4-BE49-F238E27FC236}">
                <a16:creationId xmlns:a16="http://schemas.microsoft.com/office/drawing/2014/main" id="{548EA5A2-FA5F-D0FC-048D-4C1B7EC76D8A}"/>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5:25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360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ZA" sz="4000" dirty="0"/>
              <a:t>But Elisha said to him, “I know what you did”)</a:t>
            </a:r>
          </a:p>
          <a:p>
            <a:pPr algn="l"/>
            <a:r>
              <a:rPr lang="en-US" sz="4000" b="0" i="0" dirty="0">
                <a:solidFill>
                  <a:srgbClr val="121212"/>
                </a:solidFill>
                <a:effectLst/>
                <a:latin typeface="ArialMT"/>
              </a:rPr>
              <a:t> 27Therefore the leprosy of Naaman will cling to you and to your offspring forever.”</a:t>
            </a:r>
          </a:p>
          <a:p>
            <a:pPr algn="l"/>
            <a:r>
              <a:rPr lang="en-US" sz="4000" b="0" i="0" dirty="0">
                <a:solidFill>
                  <a:srgbClr val="121212"/>
                </a:solidFill>
                <a:effectLst/>
                <a:latin typeface="ArialMT"/>
              </a:rPr>
              <a:t>He went out from his presence a leper, as white as snow.</a:t>
            </a:r>
          </a:p>
        </p:txBody>
      </p:sp>
      <p:sp>
        <p:nvSpPr>
          <p:cNvPr id="2" name="TextBox 1">
            <a:extLst>
              <a:ext uri="{FF2B5EF4-FFF2-40B4-BE49-F238E27FC236}">
                <a16:creationId xmlns:a16="http://schemas.microsoft.com/office/drawing/2014/main" id="{BDE5B7B5-5BE7-24AB-CA67-7857A2990BDB}"/>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58791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11E1D-EF91-C6C8-B386-DCEBDB218924}"/>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A3FD467-B6B9-DB7F-7400-7F91430F8EE8}"/>
              </a:ext>
            </a:extLst>
          </p:cNvPr>
          <p:cNvSpPr txBox="1"/>
          <p:nvPr/>
        </p:nvSpPr>
        <p:spPr>
          <a:xfrm>
            <a:off x="0" y="503927"/>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5:27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9815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FBB6028-DF2B-272F-64F7-F09781BE0E7F}"/>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8" name="TextBox 7">
            <a:extLst>
              <a:ext uri="{FF2B5EF4-FFF2-40B4-BE49-F238E27FC236}">
                <a16:creationId xmlns:a16="http://schemas.microsoft.com/office/drawing/2014/main" id="{43194B68-BCB6-CC98-9256-A84CD4DC5874}"/>
              </a:ext>
            </a:extLst>
          </p:cNvPr>
          <p:cNvSpPr txBox="1"/>
          <p:nvPr/>
        </p:nvSpPr>
        <p:spPr>
          <a:xfrm>
            <a:off x="120871" y="0"/>
            <a:ext cx="7836355" cy="3928533"/>
          </a:xfrm>
          <a:prstGeom prst="rect">
            <a:avLst/>
          </a:prstGeom>
          <a:noFill/>
        </p:spPr>
        <p:txBody>
          <a:bodyPr wrap="square" rtlCol="0">
            <a:noAutofit/>
          </a:bodyPr>
          <a:lstStyle/>
          <a:p>
            <a:pPr algn="l"/>
            <a:r>
              <a:rPr lang="en-IN" sz="6000" b="0" i="0" u="none" strike="noStrike" baseline="0" dirty="0">
                <a:solidFill>
                  <a:schemeClr val="bg1"/>
                </a:solidFill>
                <a:latin typeface="TimesNewRomanPSMT"/>
              </a:rPr>
              <a:t>Naaman and Gehazi – </a:t>
            </a:r>
          </a:p>
          <a:p>
            <a:pPr algn="l"/>
            <a:r>
              <a:rPr lang="en-IN" sz="6000" b="0" i="0" u="none" strike="noStrike" baseline="0" dirty="0">
                <a:solidFill>
                  <a:schemeClr val="bg1"/>
                </a:solidFill>
                <a:latin typeface="TimesNewRomanPSMT"/>
              </a:rPr>
              <a:t>2 Kings 5:1-27</a:t>
            </a:r>
          </a:p>
        </p:txBody>
      </p:sp>
    </p:spTree>
    <p:extLst>
      <p:ext uri="{BB962C8B-B14F-4D97-AF65-F5344CB8AC3E}">
        <p14:creationId xmlns:p14="http://schemas.microsoft.com/office/powerpoint/2010/main" val="92386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1Now Naaman, captain of the army of the king of Syria, was a great man with his master, and honorable, because by him Yahweh had given victory to Syria; he was also a mighty man of valor, but he was a leper. </a:t>
            </a:r>
            <a:endParaRPr lang="en-ZA" dirty="0"/>
          </a:p>
        </p:txBody>
      </p:sp>
      <p:sp>
        <p:nvSpPr>
          <p:cNvPr id="2" name="TextBox 1">
            <a:extLst>
              <a:ext uri="{FF2B5EF4-FFF2-40B4-BE49-F238E27FC236}">
                <a16:creationId xmlns:a16="http://schemas.microsoft.com/office/drawing/2014/main" id="{4E1BD3C7-A1CA-9C30-5C90-2205E590E3EB}"/>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7624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55F3242-A48D-AEB9-64F6-832EB60B38ED}"/>
              </a:ext>
            </a:extLst>
          </p:cNvPr>
          <p:cNvPicPr>
            <a:picLocks noChangeAspect="1"/>
          </p:cNvPicPr>
          <p:nvPr/>
        </p:nvPicPr>
        <p:blipFill>
          <a:blip r:embed="rId2"/>
          <a:stretch>
            <a:fillRect/>
          </a:stretch>
        </p:blipFill>
        <p:spPr>
          <a:xfrm>
            <a:off x="-113249" y="-731520"/>
            <a:ext cx="12318668" cy="7589520"/>
          </a:xfrm>
          <a:prstGeom prst="rect">
            <a:avLst/>
          </a:prstGeom>
        </p:spPr>
      </p:pic>
      <p:sp>
        <p:nvSpPr>
          <p:cNvPr id="5" name="TextBox 4">
            <a:extLst>
              <a:ext uri="{FF2B5EF4-FFF2-40B4-BE49-F238E27FC236}">
                <a16:creationId xmlns:a16="http://schemas.microsoft.com/office/drawing/2014/main" id="{6EF8B7C3-A5BD-4C97-27F9-2626BC70D1BD}"/>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2The Syrians had gone out in bands, and had brought away captive out of the land of Israel a little girl, and she waited on Naaman’s wife. </a:t>
            </a:r>
            <a:endParaRPr lang="en-ZA" dirty="0"/>
          </a:p>
        </p:txBody>
      </p:sp>
      <p:sp>
        <p:nvSpPr>
          <p:cNvPr id="3" name="TextBox 2">
            <a:extLst>
              <a:ext uri="{FF2B5EF4-FFF2-40B4-BE49-F238E27FC236}">
                <a16:creationId xmlns:a16="http://schemas.microsoft.com/office/drawing/2014/main" id="{E662A443-065F-66F6-E4E5-25D90A92E90D}"/>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9590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06CC1A9-DC3D-7725-7E4C-EA319C275279}"/>
              </a:ext>
            </a:extLst>
          </p:cNvPr>
          <p:cNvPicPr>
            <a:picLocks noChangeAspect="1"/>
          </p:cNvPicPr>
          <p:nvPr/>
        </p:nvPicPr>
        <p:blipFill rotWithShape="1">
          <a:blip r:embed="rId2"/>
          <a:srcRect t="508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FB579254-81D1-4409-6E12-67DC70A46728}"/>
              </a:ext>
            </a:extLst>
          </p:cNvPr>
          <p:cNvSpPr txBox="1"/>
          <p:nvPr/>
        </p:nvSpPr>
        <p:spPr>
          <a:xfrm>
            <a:off x="0" y="128789"/>
            <a:ext cx="3116424" cy="584775"/>
          </a:xfrm>
          <a:prstGeom prst="rect">
            <a:avLst/>
          </a:prstGeom>
          <a:noFill/>
        </p:spPr>
        <p:txBody>
          <a:bodyPr wrap="square" rtlCol="0">
            <a:spAutoFit/>
          </a:bodyPr>
          <a:lstStyle/>
          <a:p>
            <a:pPr algn="ctr"/>
            <a:r>
              <a:rPr lang="en-IN" sz="3200" b="0" i="0" u="none" strike="noStrike" baseline="0" dirty="0">
                <a:solidFill>
                  <a:schemeClr val="bg1"/>
                </a:solidFill>
                <a:latin typeface="TimesNewRomanPSMT"/>
              </a:rPr>
              <a:t>2 Kings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3She said to her mistress, “I wish that my lord were with the prophet who is in Samaria! Then he would heal him of his leprosy.”</a:t>
            </a:r>
            <a:endParaRPr lang="en-ZA" dirty="0"/>
          </a:p>
        </p:txBody>
      </p:sp>
      <p:sp>
        <p:nvSpPr>
          <p:cNvPr id="5" name="TextBox 4">
            <a:extLst>
              <a:ext uri="{FF2B5EF4-FFF2-40B4-BE49-F238E27FC236}">
                <a16:creationId xmlns:a16="http://schemas.microsoft.com/office/drawing/2014/main" id="{AD4CFA7B-C40E-CE62-5E4C-843986066C0B}"/>
              </a:ext>
            </a:extLst>
          </p:cNvPr>
          <p:cNvSpPr txBox="1"/>
          <p:nvPr/>
        </p:nvSpPr>
        <p:spPr>
          <a:xfrm>
            <a:off x="6248400" y="3186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6609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804</Words>
  <Application>Microsoft Office PowerPoint</Application>
  <PresentationFormat>Widescreen</PresentationFormat>
  <Paragraphs>66</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ArialMT</vt:lpstr>
      <vt:lpstr>Calibri</vt:lpstr>
      <vt:lpstr>Calibri Light</vt:lpstr>
      <vt:lpstr>Microsoft Himalaya</vt:lpstr>
      <vt:lpstr>TimesNewRomanPS-BoldMT</vt:lpstr>
      <vt:lpstr>TimesNewRomanPSMT</vt:lpstr>
      <vt:lpstr>Office Theme</vt:lpstr>
      <vt:lpstr>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15</cp:revision>
  <dcterms:created xsi:type="dcterms:W3CDTF">2021-07-20T09:23:46Z</dcterms:created>
  <dcterms:modified xsi:type="dcterms:W3CDTF">2023-01-18T12:16:58Z</dcterms:modified>
</cp:coreProperties>
</file>