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6" r:id="rId5"/>
    <p:sldId id="441" r:id="rId6"/>
    <p:sldId id="442" r:id="rId7"/>
    <p:sldId id="443" r:id="rId8"/>
    <p:sldId id="475" r:id="rId9"/>
    <p:sldId id="444" r:id="rId10"/>
    <p:sldId id="47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6" r:id="rId31"/>
    <p:sldId id="465" r:id="rId32"/>
    <p:sldId id="464" r:id="rId33"/>
    <p:sldId id="467" r:id="rId34"/>
    <p:sldId id="469" r:id="rId35"/>
    <p:sldId id="470" r:id="rId36"/>
    <p:sldId id="471" r:id="rId37"/>
    <p:sldId id="472" r:id="rId38"/>
    <p:sldId id="4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37" autoAdjust="0"/>
    <p:restoredTop sz="93969" autoAdjust="0"/>
  </p:normalViewPr>
  <p:slideViewPr>
    <p:cSldViewPr snapToGrid="0">
      <p:cViewPr varScale="1">
        <p:scale>
          <a:sx n="57" d="100"/>
          <a:sy n="57"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23 </a:t>
            </a:r>
            <a:r>
              <a:rPr lang="en-IN" sz="1800" b="1" i="0" u="none" strike="noStrike" baseline="0" dirty="0">
                <a:latin typeface="TimesNewRomanPS-BoldMT"/>
              </a:rPr>
              <a:t>Jonah</a:t>
            </a:r>
          </a:p>
          <a:p>
            <a:pPr algn="l"/>
            <a:r>
              <a:rPr lang="en-US" sz="1800" b="0" i="0" u="none" strike="noStrike" baseline="0" dirty="0">
                <a:latin typeface="TimesNewRomanPSMT"/>
              </a:rPr>
              <a:t>1. Jonah Disobedient - Jonah 1:1-3 (Left Top)</a:t>
            </a:r>
          </a:p>
          <a:p>
            <a:pPr algn="l"/>
            <a:r>
              <a:rPr lang="en-US" sz="1800" b="0" i="0" u="none" strike="noStrike" baseline="0" dirty="0">
                <a:latin typeface="TimesNewRomanPSMT"/>
              </a:rPr>
              <a:t>2. Jonah Punished - Jonah 1:4-16 (Right Top)</a:t>
            </a:r>
          </a:p>
          <a:p>
            <a:pPr algn="l"/>
            <a:r>
              <a:rPr lang="en-US" sz="1800" b="0" i="0" u="none" strike="noStrike" baseline="0" dirty="0">
                <a:latin typeface="TimesNewRomanPSMT"/>
              </a:rPr>
              <a:t>3. Jonah Miraculously Preserved - Jonah 1:17 - 2:10 (Right Center)</a:t>
            </a:r>
          </a:p>
          <a:p>
            <a:pPr algn="l"/>
            <a:r>
              <a:rPr lang="en-US" sz="1800" b="0" i="0" u="none" strike="noStrike" baseline="0" dirty="0">
                <a:latin typeface="TimesNewRomanPSMT"/>
              </a:rPr>
              <a:t>4. Jonah's Ministry in Nineveh - Jonah 3:1-10 (Bottom)</a:t>
            </a:r>
          </a:p>
          <a:p>
            <a:pPr algn="l"/>
            <a:r>
              <a:rPr lang="en-US" sz="1800" b="0" i="0" u="none" strike="noStrike" baseline="0" dirty="0">
                <a:latin typeface="TimesNewRomanPSMT"/>
              </a:rPr>
              <a:t>5. A Narrow Prophet versus the Merciful God - Jonah 3:10 - 4:11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4968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BCF926-E0C6-E3F3-5097-06F593EA407D}"/>
              </a:ext>
            </a:extLst>
          </p:cNvPr>
          <p:cNvPicPr>
            <a:picLocks noChangeAspect="1"/>
          </p:cNvPicPr>
          <p:nvPr/>
        </p:nvPicPr>
        <p:blipFill>
          <a:blip r:embed="rId2"/>
          <a:stretch>
            <a:fillRect/>
          </a:stretch>
        </p:blipFill>
        <p:spPr>
          <a:xfrm>
            <a:off x="1" y="-578996"/>
            <a:ext cx="12191999" cy="7436996"/>
          </a:xfrm>
          <a:prstGeom prst="rect">
            <a:avLst/>
          </a:prstGeom>
        </p:spPr>
      </p:pic>
      <p:sp>
        <p:nvSpPr>
          <p:cNvPr id="5" name="TextBox 4">
            <a:extLst>
              <a:ext uri="{FF2B5EF4-FFF2-40B4-BE49-F238E27FC236}">
                <a16:creationId xmlns:a16="http://schemas.microsoft.com/office/drawing/2014/main" id="{3152785E-44E4-6470-DEA3-D7F96500908E}"/>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7053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4But Yahweh sent out a great wind on the sea, and there was a mighty storm on the sea, so that the ship was likely to break up. </a:t>
            </a:r>
            <a:endParaRPr lang="en-ZA" dirty="0"/>
          </a:p>
        </p:txBody>
      </p:sp>
      <p:sp>
        <p:nvSpPr>
          <p:cNvPr id="2" name="TextBox 1">
            <a:extLst>
              <a:ext uri="{FF2B5EF4-FFF2-40B4-BE49-F238E27FC236}">
                <a16:creationId xmlns:a16="http://schemas.microsoft.com/office/drawing/2014/main" id="{14E091F5-975E-2B50-89E9-17EC0CDAE54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23D79-F54A-BE96-8C76-F5FF5E30FD5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06D1E7C-B5DF-9137-ED78-986A42301334}"/>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5Then the mariners were afraid, and every man cried to his god. They threw the cargo that was in the ship into the sea to lighten the ship.</a:t>
            </a:r>
            <a:endParaRPr lang="en-ZA" dirty="0"/>
          </a:p>
        </p:txBody>
      </p:sp>
      <p:sp>
        <p:nvSpPr>
          <p:cNvPr id="2" name="TextBox 1">
            <a:extLst>
              <a:ext uri="{FF2B5EF4-FFF2-40B4-BE49-F238E27FC236}">
                <a16:creationId xmlns:a16="http://schemas.microsoft.com/office/drawing/2014/main" id="{0D1A5046-AEB6-EA5F-6190-CA7E153B689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2206041-3084-784E-C9FA-B09C3E2BEE8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55F1539-DCAF-B3A6-1485-EC5588A1222C}"/>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But Jonah had gone down into the innermost parts of the ship and he was laying down, and was fast asleep.</a:t>
            </a:r>
            <a:endParaRPr lang="en-ZA" dirty="0"/>
          </a:p>
        </p:txBody>
      </p:sp>
      <p:sp>
        <p:nvSpPr>
          <p:cNvPr id="3" name="TextBox 2">
            <a:extLst>
              <a:ext uri="{FF2B5EF4-FFF2-40B4-BE49-F238E27FC236}">
                <a16:creationId xmlns:a16="http://schemas.microsoft.com/office/drawing/2014/main" id="{4E3E3223-2166-6465-89FF-A11956B2960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98CF79-E383-F0A2-2F82-EB6BC066585F}"/>
              </a:ext>
            </a:extLst>
          </p:cNvPr>
          <p:cNvPicPr>
            <a:picLocks noChangeAspect="1"/>
          </p:cNvPicPr>
          <p:nvPr/>
        </p:nvPicPr>
        <p:blipFill rotWithShape="1">
          <a:blip r:embed="rId2"/>
          <a:srcRect l="2174" r="2253"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5B20DBC-A5EE-A078-9004-7A917E3405FB}"/>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6So the ship master came to him, and said to him, “What do you mean, sleeper? Arise, call on your God! Maybe your God will notice us, so that we won’t perish.”</a:t>
            </a:r>
            <a:endParaRPr lang="en-ZA" dirty="0"/>
          </a:p>
        </p:txBody>
      </p:sp>
      <p:sp>
        <p:nvSpPr>
          <p:cNvPr id="3" name="TextBox 2">
            <a:extLst>
              <a:ext uri="{FF2B5EF4-FFF2-40B4-BE49-F238E27FC236}">
                <a16:creationId xmlns:a16="http://schemas.microsoft.com/office/drawing/2014/main" id="{D8E9C585-DFA0-523F-BC41-13F547DAB7B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E2DBC2-955C-42ED-C959-0563A733850F}"/>
              </a:ext>
            </a:extLst>
          </p:cNvPr>
          <p:cNvPicPr>
            <a:picLocks noChangeAspect="1"/>
          </p:cNvPicPr>
          <p:nvPr/>
        </p:nvPicPr>
        <p:blipFill rotWithShape="1">
          <a:blip r:embed="rId2"/>
          <a:srcRect l="184" r="424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C8930E7-497B-0BF9-ACD6-7C796ACEB0BF}"/>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7They all said to each other, “Come! Let’s cast lots, that we may know who is responsible for this evil that is on us.” So they cast lots, and the lot fell on Jonah. </a:t>
            </a:r>
            <a:endParaRPr lang="en-ZA" dirty="0"/>
          </a:p>
        </p:txBody>
      </p:sp>
      <p:sp>
        <p:nvSpPr>
          <p:cNvPr id="2" name="TextBox 1">
            <a:extLst>
              <a:ext uri="{FF2B5EF4-FFF2-40B4-BE49-F238E27FC236}">
                <a16:creationId xmlns:a16="http://schemas.microsoft.com/office/drawing/2014/main" id="{DDC337BB-3BE2-A18A-F75F-F1F179628B6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04E764B-359F-8A65-3AED-9F5AD105C8AE}"/>
              </a:ext>
            </a:extLst>
          </p:cNvPr>
          <p:cNvSpPr txBox="1"/>
          <p:nvPr/>
        </p:nvSpPr>
        <p:spPr>
          <a:xfrm>
            <a:off x="0" y="3752850"/>
            <a:ext cx="6376911" cy="4170218"/>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Jonah runs away </a:t>
            </a:r>
            <a:r>
              <a:rPr lang="en-US" sz="6000" dirty="0">
                <a:solidFill>
                  <a:schemeClr val="bg1"/>
                </a:solidFill>
                <a:latin typeface="Times New Roman" panose="02020603050405020304" pitchFamily="18" charset="0"/>
                <a:cs typeface="Times New Roman" panose="02020603050405020304" pitchFamily="18" charset="0"/>
              </a:rPr>
              <a:t>f</a:t>
            </a:r>
            <a:r>
              <a:rPr lang="en-US" sz="6000" i="0" dirty="0">
                <a:solidFill>
                  <a:schemeClr val="bg1"/>
                </a:solidFill>
                <a:effectLst/>
                <a:latin typeface="Times New Roman" panose="02020603050405020304" pitchFamily="18" charset="0"/>
                <a:cs typeface="Times New Roman" panose="02020603050405020304" pitchFamily="18" charset="0"/>
              </a:rPr>
              <a:t>rom the Lord – </a:t>
            </a:r>
            <a:r>
              <a:rPr lang="en-US" sz="6000" i="0" u="none" strike="noStrike" baseline="0" dirty="0">
                <a:solidFill>
                  <a:schemeClr val="bg1"/>
                </a:solidFill>
                <a:latin typeface="Times New Roman" panose="02020603050405020304" pitchFamily="18" charset="0"/>
                <a:cs typeface="Times New Roman" panose="02020603050405020304" pitchFamily="18" charset="0"/>
              </a:rPr>
              <a:t> Jonah </a:t>
            </a:r>
            <a:r>
              <a:rPr lang="en-US" sz="6000" i="0" u="none" strike="noStrike" baseline="0" dirty="0">
                <a:solidFill>
                  <a:schemeClr val="bg1"/>
                </a:solidFill>
                <a:latin typeface="TimesNewRomanPSMT"/>
              </a:rPr>
              <a:t>1:1-16</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76CC2A-95F9-09C2-937E-4C37DE37B84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8ABB8EC-4CA2-0AE1-7656-69ABD49CC932}"/>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8Then they asked him, “Tell us, please, for whose cause this evil is on us. What is your occupation? Where do you come from? What is your country? Of what people are you?”</a:t>
            </a:r>
            <a:endParaRPr lang="en-ZA" dirty="0"/>
          </a:p>
        </p:txBody>
      </p:sp>
      <p:sp>
        <p:nvSpPr>
          <p:cNvPr id="2" name="TextBox 1">
            <a:extLst>
              <a:ext uri="{FF2B5EF4-FFF2-40B4-BE49-F238E27FC236}">
                <a16:creationId xmlns:a16="http://schemas.microsoft.com/office/drawing/2014/main" id="{E900D202-4100-F9D6-0FF0-7943BCCADD9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EED09D-2580-BDCB-E621-D44B6401B1C7}"/>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AC19932-C000-4F73-43DA-DB79FEF9EB04}"/>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9He said to them, “I am a Hebrew, and I fear Yahweh, the God of heaven, who has made the sea and the dry land.”</a:t>
            </a:r>
            <a:endParaRPr lang="en-ZA" dirty="0"/>
          </a:p>
        </p:txBody>
      </p:sp>
      <p:sp>
        <p:nvSpPr>
          <p:cNvPr id="2" name="TextBox 1">
            <a:extLst>
              <a:ext uri="{FF2B5EF4-FFF2-40B4-BE49-F238E27FC236}">
                <a16:creationId xmlns:a16="http://schemas.microsoft.com/office/drawing/2014/main" id="{1AC5CF3D-4788-E4C0-C363-DADF3AEA94E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1842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C6A836-0F03-B2F9-E115-92BFC5207A38}"/>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BD64499-543C-495B-F3F0-1FE666A65582}"/>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10Then the men were exceedingly afraid, and said to him, “What have you done?” For the men knew that he was fleeing from the presence of Yahweh, because he had told them.</a:t>
            </a:r>
            <a:endParaRPr lang="en-ZA" dirty="0"/>
          </a:p>
        </p:txBody>
      </p:sp>
      <p:sp>
        <p:nvSpPr>
          <p:cNvPr id="2" name="TextBox 1">
            <a:extLst>
              <a:ext uri="{FF2B5EF4-FFF2-40B4-BE49-F238E27FC236}">
                <a16:creationId xmlns:a16="http://schemas.microsoft.com/office/drawing/2014/main" id="{A7553A50-314C-10BB-D8EC-B6334A2794A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8351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273CE-D089-76D6-6830-728B24313C13}"/>
              </a:ext>
            </a:extLst>
          </p:cNvPr>
          <p:cNvPicPr>
            <a:picLocks noChangeAspect="1"/>
          </p:cNvPicPr>
          <p:nvPr/>
        </p:nvPicPr>
        <p:blipFill>
          <a:blip r:embed="rId2"/>
          <a:stretch>
            <a:fillRect/>
          </a:stretch>
        </p:blipFill>
        <p:spPr>
          <a:xfrm>
            <a:off x="-1455763" y="0"/>
            <a:ext cx="13647763" cy="6858000"/>
          </a:xfrm>
          <a:prstGeom prst="rect">
            <a:avLst/>
          </a:prstGeom>
        </p:spPr>
      </p:pic>
      <p:sp>
        <p:nvSpPr>
          <p:cNvPr id="5" name="TextBox 4">
            <a:extLst>
              <a:ext uri="{FF2B5EF4-FFF2-40B4-BE49-F238E27FC236}">
                <a16:creationId xmlns:a16="http://schemas.microsoft.com/office/drawing/2014/main" id="{ABF2D6C6-579C-5683-5054-3B44CA130C67}"/>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11Then they said to him, “What shall we do to you, that the sea may be calm to us?” For the sea grew more and more stormy.</a:t>
            </a:r>
            <a:endParaRPr lang="en-ZA" dirty="0"/>
          </a:p>
        </p:txBody>
      </p:sp>
      <p:sp>
        <p:nvSpPr>
          <p:cNvPr id="2" name="TextBox 1">
            <a:extLst>
              <a:ext uri="{FF2B5EF4-FFF2-40B4-BE49-F238E27FC236}">
                <a16:creationId xmlns:a16="http://schemas.microsoft.com/office/drawing/2014/main" id="{843F5853-4580-EF1B-0AF1-1B0F0C73644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6825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E14184-1AC1-4AF8-4F33-66393B5A5312}"/>
              </a:ext>
            </a:extLst>
          </p:cNvPr>
          <p:cNvPicPr>
            <a:picLocks noChangeAspect="1"/>
          </p:cNvPicPr>
          <p:nvPr/>
        </p:nvPicPr>
        <p:blipFill rotWithShape="1">
          <a:blip r:embed="rId2"/>
          <a:srcRect l="715" r="7267"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A2B9754-321B-12F0-3F13-03C2AB79434D}"/>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12He said to them, “Take me up, and throw me into the sea. Then the sea will be calm for you; for I know that because of me this great storm is on you.”</a:t>
            </a:r>
            <a:endParaRPr lang="en-ZA" dirty="0"/>
          </a:p>
        </p:txBody>
      </p:sp>
      <p:sp>
        <p:nvSpPr>
          <p:cNvPr id="2" name="TextBox 1">
            <a:extLst>
              <a:ext uri="{FF2B5EF4-FFF2-40B4-BE49-F238E27FC236}">
                <a16:creationId xmlns:a16="http://schemas.microsoft.com/office/drawing/2014/main" id="{16233DED-5D0C-25DD-C67A-AE406C5DAEF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232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Times New Roman" panose="02020603050405020304" pitchFamily="18" charset="0"/>
                <a:cs typeface="Times New Roman" panose="02020603050405020304" pitchFamily="18" charset="0"/>
              </a:rPr>
              <a:t>Jonah runs away </a:t>
            </a:r>
            <a:r>
              <a:rPr lang="en-US" sz="5400" dirty="0">
                <a:solidFill>
                  <a:srgbClr val="121212"/>
                </a:solidFill>
                <a:latin typeface="Times New Roman" panose="02020603050405020304" pitchFamily="18" charset="0"/>
                <a:cs typeface="Times New Roman" panose="02020603050405020304" pitchFamily="18" charset="0"/>
              </a:rPr>
              <a:t>f</a:t>
            </a:r>
            <a:r>
              <a:rPr lang="en-US" sz="5400" i="0" dirty="0">
                <a:solidFill>
                  <a:srgbClr val="121212"/>
                </a:solidFill>
                <a:effectLst/>
                <a:latin typeface="Times New Roman" panose="02020603050405020304" pitchFamily="18" charset="0"/>
                <a:cs typeface="Times New Roman" panose="02020603050405020304" pitchFamily="18" charset="0"/>
              </a:rPr>
              <a:t>rom the Lord – </a:t>
            </a:r>
            <a:r>
              <a:rPr lang="en-US" sz="5400" i="0" u="none" strike="noStrike" baseline="0" dirty="0">
                <a:latin typeface="Times New Roman" panose="02020603050405020304" pitchFamily="18" charset="0"/>
                <a:cs typeface="Times New Roman" panose="02020603050405020304" pitchFamily="18" charset="0"/>
              </a:rPr>
              <a:t> Jonah </a:t>
            </a:r>
            <a:r>
              <a:rPr lang="en-US" sz="5400" i="0" u="none" strike="noStrike" baseline="0" dirty="0">
                <a:latin typeface="TimesNewRomanPSMT"/>
              </a:rPr>
              <a:t>1:1-16</a:t>
            </a:r>
          </a:p>
        </p:txBody>
      </p:sp>
      <p:sp>
        <p:nvSpPr>
          <p:cNvPr id="2" name="TextBox 1">
            <a:extLst>
              <a:ext uri="{FF2B5EF4-FFF2-40B4-BE49-F238E27FC236}">
                <a16:creationId xmlns:a16="http://schemas.microsoft.com/office/drawing/2014/main" id="{F1412AFA-CABA-DEFC-FDBB-56111029160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2F36F7-81CA-3D0F-34CA-8DDBE87055D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EA9B2A7-5E90-A4DB-9573-456AF0E51671}"/>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13Nevertheless the men rowed hard to get them back to the land; but they could not, for the sea grew more and more stormy against them. </a:t>
            </a:r>
            <a:endParaRPr lang="en-ZA" dirty="0"/>
          </a:p>
        </p:txBody>
      </p:sp>
      <p:sp>
        <p:nvSpPr>
          <p:cNvPr id="2" name="TextBox 1">
            <a:extLst>
              <a:ext uri="{FF2B5EF4-FFF2-40B4-BE49-F238E27FC236}">
                <a16:creationId xmlns:a16="http://schemas.microsoft.com/office/drawing/2014/main" id="{6C6FEFD5-A528-F621-2A40-62AFADF2C5C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94174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DBD4A9-DA69-4348-BFD3-CBB02DEBBDE5}"/>
              </a:ext>
            </a:extLst>
          </p:cNvPr>
          <p:cNvPicPr>
            <a:picLocks noChangeAspect="1"/>
          </p:cNvPicPr>
          <p:nvPr/>
        </p:nvPicPr>
        <p:blipFill rotWithShape="1">
          <a:blip r:embed="rId2"/>
          <a:srcRect l="9448" r="164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F9DD5A7-9052-E5E5-2D7F-4F5D4EFDCE3B}"/>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14Therefore they cried to Yahweh, and said, “We beg you, Yahweh, we beg you, don’t let us die for this man’s life, and don’t lay on us innocent blood; for you, Yahweh, have done as it pleased you.” </a:t>
            </a:r>
            <a:endParaRPr lang="en-ZA" dirty="0"/>
          </a:p>
        </p:txBody>
      </p:sp>
      <p:sp>
        <p:nvSpPr>
          <p:cNvPr id="2" name="TextBox 1">
            <a:extLst>
              <a:ext uri="{FF2B5EF4-FFF2-40B4-BE49-F238E27FC236}">
                <a16:creationId xmlns:a16="http://schemas.microsoft.com/office/drawing/2014/main" id="{ADD28715-57FC-92EC-BACF-286DA8424B5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11152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E904E9-2816-451B-FB18-B1805927F5B5}"/>
              </a:ext>
            </a:extLst>
          </p:cNvPr>
          <p:cNvPicPr>
            <a:picLocks noChangeAspect="1"/>
          </p:cNvPicPr>
          <p:nvPr/>
        </p:nvPicPr>
        <p:blipFill rotWithShape="1">
          <a:blip r:embed="rId2"/>
          <a:srcRect l="187" r="68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518034C-E79A-1B0B-CDC4-CFEE43B3340F}"/>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936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15So they took up Jonah and threw him into the sea; and the sea ceased its raging.</a:t>
            </a:r>
            <a:endParaRPr lang="en-ZA" dirty="0"/>
          </a:p>
        </p:txBody>
      </p:sp>
      <p:sp>
        <p:nvSpPr>
          <p:cNvPr id="2" name="TextBox 1">
            <a:extLst>
              <a:ext uri="{FF2B5EF4-FFF2-40B4-BE49-F238E27FC236}">
                <a16:creationId xmlns:a16="http://schemas.microsoft.com/office/drawing/2014/main" id="{79EC11A6-B9EE-210A-FCFD-C95D4174A1C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11947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8C8B73-0276-6781-1421-F237B6B8F1FA}"/>
              </a:ext>
            </a:extLst>
          </p:cNvPr>
          <p:cNvPicPr>
            <a:picLocks noChangeAspect="1"/>
          </p:cNvPicPr>
          <p:nvPr/>
        </p:nvPicPr>
        <p:blipFill>
          <a:blip r:embed="rId2"/>
          <a:stretch>
            <a:fillRect/>
          </a:stretch>
        </p:blipFill>
        <p:spPr>
          <a:xfrm>
            <a:off x="-950125" y="-797859"/>
            <a:ext cx="13850511" cy="8453718"/>
          </a:xfrm>
          <a:prstGeom prst="rect">
            <a:avLst/>
          </a:prstGeom>
        </p:spPr>
      </p:pic>
      <p:sp>
        <p:nvSpPr>
          <p:cNvPr id="5" name="TextBox 4">
            <a:extLst>
              <a:ext uri="{FF2B5EF4-FFF2-40B4-BE49-F238E27FC236}">
                <a16:creationId xmlns:a16="http://schemas.microsoft.com/office/drawing/2014/main" id="{702A96BE-482A-3D96-0EE1-DC2F77C00798}"/>
              </a:ext>
            </a:extLst>
          </p:cNvPr>
          <p:cNvSpPr txBox="1"/>
          <p:nvPr/>
        </p:nvSpPr>
        <p:spPr>
          <a:xfrm>
            <a:off x="-708387" y="329625"/>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90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16Then the men feared Yahweh exceedingly; and they offered a sacrifice to Yahweh and made vows.</a:t>
            </a:r>
            <a:endParaRPr lang="en-ZA" dirty="0"/>
          </a:p>
        </p:txBody>
      </p:sp>
      <p:sp>
        <p:nvSpPr>
          <p:cNvPr id="2" name="TextBox 1">
            <a:extLst>
              <a:ext uri="{FF2B5EF4-FFF2-40B4-BE49-F238E27FC236}">
                <a16:creationId xmlns:a16="http://schemas.microsoft.com/office/drawing/2014/main" id="{9448CB7D-7B3A-5C2A-19F8-7D9BF74AF18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54292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0DCD8D-11C0-13EC-C1EB-C1E625FCCBA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8819A47-DD5F-8140-B3C2-C496B2E8CC3C}"/>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720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04E764B-359F-8A65-3AED-9F5AD105C8AE}"/>
              </a:ext>
            </a:extLst>
          </p:cNvPr>
          <p:cNvSpPr txBox="1"/>
          <p:nvPr/>
        </p:nvSpPr>
        <p:spPr>
          <a:xfrm>
            <a:off x="0" y="3752850"/>
            <a:ext cx="6376911" cy="4170218"/>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Jonah runs away </a:t>
            </a:r>
            <a:r>
              <a:rPr lang="en-US" sz="6000" dirty="0">
                <a:solidFill>
                  <a:schemeClr val="bg1"/>
                </a:solidFill>
                <a:latin typeface="Times New Roman" panose="02020603050405020304" pitchFamily="18" charset="0"/>
                <a:cs typeface="Times New Roman" panose="02020603050405020304" pitchFamily="18" charset="0"/>
              </a:rPr>
              <a:t>f</a:t>
            </a:r>
            <a:r>
              <a:rPr lang="en-US" sz="6000" i="0" dirty="0">
                <a:solidFill>
                  <a:schemeClr val="bg1"/>
                </a:solidFill>
                <a:effectLst/>
                <a:latin typeface="Times New Roman" panose="02020603050405020304" pitchFamily="18" charset="0"/>
                <a:cs typeface="Times New Roman" panose="02020603050405020304" pitchFamily="18" charset="0"/>
              </a:rPr>
              <a:t>rom the Lord – </a:t>
            </a:r>
            <a:r>
              <a:rPr lang="en-US" sz="6000" i="0" u="none" strike="noStrike" baseline="0" dirty="0">
                <a:solidFill>
                  <a:schemeClr val="bg1"/>
                </a:solidFill>
                <a:latin typeface="Times New Roman" panose="02020603050405020304" pitchFamily="18" charset="0"/>
                <a:cs typeface="Times New Roman" panose="02020603050405020304" pitchFamily="18" charset="0"/>
              </a:rPr>
              <a:t> Jonah </a:t>
            </a:r>
            <a:r>
              <a:rPr lang="en-US" sz="6000" i="0" u="none" strike="noStrike" baseline="0" dirty="0">
                <a:solidFill>
                  <a:schemeClr val="bg1"/>
                </a:solidFill>
                <a:latin typeface="TimesNewRomanPSMT"/>
              </a:rPr>
              <a:t>1:1-16</a:t>
            </a:r>
          </a:p>
        </p:txBody>
      </p:sp>
    </p:spTree>
    <p:extLst>
      <p:ext uri="{BB962C8B-B14F-4D97-AF65-F5344CB8AC3E}">
        <p14:creationId xmlns:p14="http://schemas.microsoft.com/office/powerpoint/2010/main" val="192365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1Now Yahweh’s word came to Jonah the son of </a:t>
            </a:r>
            <a:r>
              <a:rPr lang="en-US" sz="4400" b="0" i="0" dirty="0" err="1">
                <a:solidFill>
                  <a:srgbClr val="121212"/>
                </a:solidFill>
                <a:effectLst/>
                <a:latin typeface="ArialMT"/>
              </a:rPr>
              <a:t>Amittai</a:t>
            </a:r>
            <a:r>
              <a:rPr lang="en-US" sz="4400" b="0" i="0" dirty="0">
                <a:solidFill>
                  <a:srgbClr val="121212"/>
                </a:solidFill>
                <a:effectLst/>
                <a:latin typeface="ArialMT"/>
              </a:rPr>
              <a:t>, saying, 2“Arise, go to Nineveh, that great city, and preach against it, for their wickedness has come up before me.”</a:t>
            </a:r>
            <a:endParaRPr lang="en-ZA" dirty="0"/>
          </a:p>
        </p:txBody>
      </p:sp>
      <p:sp>
        <p:nvSpPr>
          <p:cNvPr id="2" name="TextBox 1">
            <a:extLst>
              <a:ext uri="{FF2B5EF4-FFF2-40B4-BE49-F238E27FC236}">
                <a16:creationId xmlns:a16="http://schemas.microsoft.com/office/drawing/2014/main" id="{38351727-115A-0DF1-85FA-8BE6D0A8260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E7D1DF-DBF3-99E1-0500-413A78F6B47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BFB94D7-6A66-7FC3-C1D5-D3131304896B}"/>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dirty="0">
                <a:solidFill>
                  <a:srgbClr val="121212"/>
                </a:solidFill>
                <a:effectLst/>
                <a:latin typeface="ArialMT"/>
              </a:rPr>
              <a:t>3But Jonah rose up to flee to Tarshish from the presence of Yahweh. He went down to Joppa</a:t>
            </a:r>
            <a:endParaRPr lang="en-ZA" sz="3200" dirty="0"/>
          </a:p>
        </p:txBody>
      </p:sp>
      <p:sp>
        <p:nvSpPr>
          <p:cNvPr id="3" name="TextBox 2">
            <a:extLst>
              <a:ext uri="{FF2B5EF4-FFF2-40B4-BE49-F238E27FC236}">
                <a16:creationId xmlns:a16="http://schemas.microsoft.com/office/drawing/2014/main" id="{07514234-E183-4E2F-E9F3-813CDBEC20D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AB4E71-E9D5-5C52-F489-CC36FFD36708}"/>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AB3A6A7-548B-66A7-8894-A8E15674A8B9}"/>
              </a:ext>
            </a:extLst>
          </p:cNvPr>
          <p:cNvSpPr txBox="1"/>
          <p:nvPr/>
        </p:nvSpPr>
        <p:spPr>
          <a:xfrm>
            <a:off x="0" y="503927"/>
            <a:ext cx="3116424" cy="584775"/>
          </a:xfrm>
          <a:prstGeom prst="rect">
            <a:avLst/>
          </a:prstGeom>
          <a:noFill/>
        </p:spPr>
        <p:txBody>
          <a:bodyPr wrap="square" rtlCol="0">
            <a:spAutoFit/>
          </a:bodyPr>
          <a:lstStyle/>
          <a:p>
            <a:pPr algn="ctr"/>
            <a:r>
              <a:rPr lang="en-US" sz="3200" i="0" u="none" strike="noStrike" baseline="0" dirty="0">
                <a:solidFill>
                  <a:schemeClr val="bg1"/>
                </a:solidFill>
                <a:latin typeface="Times New Roman" panose="02020603050405020304" pitchFamily="18" charset="0"/>
                <a:cs typeface="Times New Roman" panose="02020603050405020304" pitchFamily="18" charset="0"/>
              </a:rPr>
              <a:t>Jonah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769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0"/>
            <a:ext cx="5975131" cy="6858000"/>
          </a:xfrm>
          <a:prstGeom prst="rect">
            <a:avLst/>
          </a:prstGeom>
          <a:noFill/>
        </p:spPr>
        <p:txBody>
          <a:bodyPr wrap="square" rtlCol="0">
            <a:noAutofit/>
          </a:bodyPr>
          <a:lstStyle/>
          <a:p>
            <a:r>
              <a:rPr lang="en-US" sz="4800" b="0" i="0" dirty="0">
                <a:solidFill>
                  <a:srgbClr val="121212"/>
                </a:solidFill>
                <a:effectLst/>
                <a:latin typeface="ArialMT"/>
              </a:rPr>
              <a:t>and found a ship going to Tarshish; so he paid its fare, and went down into it, to go with them to Tarshish from the presence of Yahweh.</a:t>
            </a:r>
            <a:endParaRPr lang="en-ZA" sz="4800" dirty="0"/>
          </a:p>
        </p:txBody>
      </p:sp>
      <p:sp>
        <p:nvSpPr>
          <p:cNvPr id="2" name="TextBox 1">
            <a:extLst>
              <a:ext uri="{FF2B5EF4-FFF2-40B4-BE49-F238E27FC236}">
                <a16:creationId xmlns:a16="http://schemas.microsoft.com/office/drawing/2014/main" id="{C753D7DC-4680-61D3-F7ED-D5DB5301280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765</Words>
  <Application>Microsoft Office PowerPoint</Application>
  <PresentationFormat>Widescreen</PresentationFormat>
  <Paragraphs>67</Paragraphs>
  <Slides>38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ArialMT</vt:lpstr>
      <vt:lpstr>Calibri</vt:lpstr>
      <vt:lpstr>Calibri Light</vt:lpstr>
      <vt:lpstr>Microsoft Himalaya</vt:lpstr>
      <vt:lpstr>Times New Roman</vt:lpstr>
      <vt:lpstr>TimesNewRomanPS-BoldMT</vt:lpstr>
      <vt:lpstr>TimesNewRomanPSMT</vt:lpstr>
      <vt:lpstr>Office Theme</vt:lpstr>
      <vt:lpstr>23-1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2023-01-20T09:23:44Z</dcterms:modified>
</cp:coreProperties>
</file>