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68" r:id="rId2"/>
    <p:sldId id="481" r:id="rId3"/>
    <p:sldId id="439" r:id="rId4"/>
    <p:sldId id="472" r:id="rId5"/>
    <p:sldId id="441" r:id="rId6"/>
    <p:sldId id="442" r:id="rId7"/>
    <p:sldId id="443" r:id="rId8"/>
    <p:sldId id="444" r:id="rId9"/>
    <p:sldId id="445" r:id="rId10"/>
    <p:sldId id="446" r:id="rId11"/>
    <p:sldId id="451" r:id="rId12"/>
    <p:sldId id="452" r:id="rId13"/>
    <p:sldId id="453" r:id="rId14"/>
    <p:sldId id="475" r:id="rId15"/>
    <p:sldId id="474" r:id="rId16"/>
    <p:sldId id="454" r:id="rId17"/>
    <p:sldId id="455" r:id="rId18"/>
    <p:sldId id="456" r:id="rId19"/>
    <p:sldId id="457" r:id="rId20"/>
    <p:sldId id="458" r:id="rId21"/>
    <p:sldId id="459" r:id="rId22"/>
    <p:sldId id="460" r:id="rId23"/>
    <p:sldId id="463" r:id="rId24"/>
    <p:sldId id="464" r:id="rId25"/>
    <p:sldId id="476" r:id="rId26"/>
    <p:sldId id="477" r:id="rId27"/>
    <p:sldId id="465" r:id="rId28"/>
    <p:sldId id="466" r:id="rId29"/>
    <p:sldId id="467" r:id="rId30"/>
    <p:sldId id="469" r:id="rId31"/>
    <p:sldId id="470" r:id="rId32"/>
    <p:sldId id="473" r:id="rId33"/>
    <p:sldId id="478" r:id="rId34"/>
    <p:sldId id="47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83852" autoAdjust="0"/>
  </p:normalViewPr>
  <p:slideViewPr>
    <p:cSldViewPr snapToGrid="0">
      <p:cViewPr varScale="1">
        <p:scale>
          <a:sx n="56" d="100"/>
          <a:sy n="56" d="100"/>
        </p:scale>
        <p:origin x="10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24 </a:t>
            </a:r>
            <a:r>
              <a:rPr lang="en-IN" sz="1200" b="1" i="0" u="none" strike="noStrike" baseline="0" dirty="0">
                <a:latin typeface="TimesNewRomanPS-BoldMT"/>
              </a:rPr>
              <a:t>Isaiah</a:t>
            </a:r>
          </a:p>
          <a:p>
            <a:pPr algn="l"/>
            <a:r>
              <a:rPr lang="fr-FR" sz="1200" b="0" i="0" u="none" strike="noStrike" baseline="0" dirty="0">
                <a:latin typeface="TimesNewRomanPSMT"/>
              </a:rPr>
              <a:t>1. </a:t>
            </a:r>
            <a:r>
              <a:rPr lang="fr-FR" sz="1200" b="0" i="0" u="none" strike="noStrike" baseline="0" dirty="0" err="1">
                <a:latin typeface="TimesNewRomanPSMT"/>
              </a:rPr>
              <a:t>Isaiah’s</a:t>
            </a:r>
            <a:r>
              <a:rPr lang="fr-FR" sz="1200" b="0" i="0" u="none" strike="noStrike" baseline="0" dirty="0">
                <a:latin typeface="TimesNewRomanPSMT"/>
              </a:rPr>
              <a:t> commission - </a:t>
            </a:r>
            <a:r>
              <a:rPr lang="fr-FR" sz="1200" b="0" i="0" u="none" strike="noStrike" baseline="0" dirty="0" err="1">
                <a:latin typeface="TimesNewRomanPSMT"/>
              </a:rPr>
              <a:t>Isaiah</a:t>
            </a:r>
            <a:r>
              <a:rPr lang="fr-FR" sz="1200" b="0" i="0" u="none" strike="noStrike" baseline="0" dirty="0">
                <a:latin typeface="TimesNewRomanPSMT"/>
              </a:rPr>
              <a:t> 6:1-8 (Center)</a:t>
            </a:r>
          </a:p>
          <a:p>
            <a:pPr algn="l"/>
            <a:r>
              <a:rPr lang="en-US" sz="1200" b="0" i="0" u="none" strike="noStrike" baseline="0" dirty="0">
                <a:latin typeface="TimesNewRomanPSMT"/>
              </a:rPr>
              <a:t>2. “Bring your worthless offerings no longer” - Isaiah 1:1-20 (Left Top)</a:t>
            </a:r>
          </a:p>
          <a:p>
            <a:pPr algn="l"/>
            <a:r>
              <a:rPr lang="en-US" sz="1200" b="0" i="0" u="none" strike="noStrike" baseline="0" dirty="0">
                <a:latin typeface="TimesNewRomanPSMT"/>
              </a:rPr>
              <a:t>3. “Those who fashion a graven image are all of them futile” - Isaiah 44:9-20</a:t>
            </a:r>
          </a:p>
          <a:p>
            <a:pPr algn="l"/>
            <a:r>
              <a:rPr lang="en-IN" sz="1200" b="0" i="0" u="none" strike="noStrike" baseline="0" dirty="0">
                <a:latin typeface="TimesNewRomanPSMT"/>
              </a:rPr>
              <a:t>(</a:t>
            </a:r>
            <a:r>
              <a:rPr lang="en-IN" sz="1200" b="0" i="0" u="none" strike="noStrike" baseline="0" dirty="0" err="1">
                <a:latin typeface="TimesNewRomanPSMT"/>
              </a:rPr>
              <a:t>Center</a:t>
            </a:r>
            <a:r>
              <a:rPr lang="en-IN" sz="1200" b="0" i="0" u="none" strike="noStrike" baseline="0" dirty="0">
                <a:latin typeface="TimesNewRomanPSMT"/>
              </a:rPr>
              <a:t> Top)</a:t>
            </a:r>
          </a:p>
          <a:p>
            <a:pPr algn="l"/>
            <a:r>
              <a:rPr lang="en-US" sz="1200" b="0" i="0" u="none" strike="noStrike" baseline="0" dirty="0">
                <a:latin typeface="TimesNewRomanPSMT"/>
              </a:rPr>
              <a:t>4. “Comfort, oh comfort my people.” - Isaiah 40:1-31 (Right Top)</a:t>
            </a:r>
          </a:p>
          <a:p>
            <a:pPr algn="l"/>
            <a:r>
              <a:rPr lang="en-US" sz="1200" b="0" i="0" u="none" strike="noStrike" baseline="0" dirty="0">
                <a:latin typeface="TimesNewRomanPSMT"/>
              </a:rPr>
              <a:t>5. “The wolf will dwell with the lamb” - Isaiah 11:1-9, 12:1-6 (Right Center)</a:t>
            </a:r>
          </a:p>
          <a:p>
            <a:pPr algn="l"/>
            <a:r>
              <a:rPr lang="en-US" sz="1200" b="0" i="0" u="none" strike="noStrike" baseline="0" dirty="0">
                <a:latin typeface="TimesNewRomanPSMT"/>
              </a:rPr>
              <a:t>6. Immanuel - Isaiah 7:14, 9:1-7, 60:1-5, 61:1-3 (Right Bottom)</a:t>
            </a:r>
          </a:p>
          <a:p>
            <a:pPr algn="l"/>
            <a:r>
              <a:rPr lang="en-US" sz="1200" b="0" i="0" u="none" strike="noStrike" baseline="0" dirty="0">
                <a:latin typeface="TimesNewRomanPSMT"/>
              </a:rPr>
              <a:t>7. “Like a lamb that is led to slaughter” - Isaiah 53:1-12 (Center Bottom)</a:t>
            </a:r>
          </a:p>
          <a:p>
            <a:pPr algn="l"/>
            <a:r>
              <a:rPr lang="en-US" sz="1200" b="0" i="0" u="none" strike="noStrike" baseline="0" dirty="0">
                <a:latin typeface="TimesNewRomanPSMT"/>
              </a:rPr>
              <a:t>8. “The LORD of hosts will prepare a lavish banquet” - Isaiah 66:18-19, 25:6-9</a:t>
            </a:r>
          </a:p>
          <a:p>
            <a:pPr algn="l"/>
            <a:r>
              <a:rPr lang="en-IN" sz="1200" b="0" i="0" u="none" strike="noStrike" baseline="0" dirty="0">
                <a:latin typeface="TimesNewRomanPSMT"/>
              </a:rPr>
              <a:t>(Left Bottom)</a:t>
            </a:r>
          </a:p>
          <a:p>
            <a:pPr algn="l"/>
            <a:r>
              <a:rPr lang="en-US" sz="1200" b="0" i="0" u="none" strike="noStrike" baseline="0" dirty="0">
                <a:latin typeface="TimesNewRomanPSMT"/>
              </a:rPr>
              <a:t>9. "Ho! Every one who thirsts, come to the waters” - Isaiah 55:1-13 (Left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0831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2023/01/21</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24-6</a:t>
            </a:r>
          </a:p>
        </p:txBody>
      </p:sp>
      <p:sp>
        <p:nvSpPr>
          <p:cNvPr id="3" name="Content Placeholder 2">
            <a:extLst>
              <a:ext uri="{FF2B5EF4-FFF2-40B4-BE49-F238E27FC236}">
                <a16:creationId xmlns:a16="http://schemas.microsoft.com/office/drawing/2014/main" id="{0162BEE1-134B-8B70-2BB8-9226F1DF1614}"/>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p:txBody>
      </p:sp>
    </p:spTree>
    <p:extLst>
      <p:ext uri="{BB962C8B-B14F-4D97-AF65-F5344CB8AC3E}">
        <p14:creationId xmlns:p14="http://schemas.microsoft.com/office/powerpoint/2010/main" val="359660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3A1F4AE-42E5-1A02-E0E3-3F203C106B2D}"/>
              </a:ext>
            </a:extLst>
          </p:cNvPr>
          <p:cNvPicPr>
            <a:picLocks noChangeAspect="1"/>
          </p:cNvPicPr>
          <p:nvPr/>
        </p:nvPicPr>
        <p:blipFill rotWithShape="1">
          <a:blip r:embed="rId2"/>
          <a:srcRect b="7804"/>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F5AB9E24-7CDB-2566-A82B-B4438E4F2270}"/>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9:2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6580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6For a child is born to us. A son is given to us; and the government will be on his shoulders. His name will be called Wonderful Counselor, Mighty God, Everlasting Father, Prince of Peace. </a:t>
            </a:r>
            <a:endParaRPr lang="en-ZA" dirty="0"/>
          </a:p>
        </p:txBody>
      </p:sp>
      <p:sp>
        <p:nvSpPr>
          <p:cNvPr id="2" name="TextBox 1">
            <a:extLst>
              <a:ext uri="{FF2B5EF4-FFF2-40B4-BE49-F238E27FC236}">
                <a16:creationId xmlns:a16="http://schemas.microsoft.com/office/drawing/2014/main" id="{30C89C36-BB53-6D38-CD97-F35AE3B71913}"/>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86340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FBBDD4A-201B-DC11-3179-6CA3FB16ED48}"/>
              </a:ext>
            </a:extLst>
          </p:cNvPr>
          <p:cNvPicPr>
            <a:picLocks noChangeAspect="1"/>
          </p:cNvPicPr>
          <p:nvPr/>
        </p:nvPicPr>
        <p:blipFill rotWithShape="1">
          <a:blip r:embed="rId2"/>
          <a:srcRect r="1760"/>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FE3022A4-4F63-7FBC-26A8-2510DED309E7}"/>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9:6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02949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 7Of the increase of his government and of peace there shall be no end, on David’s throne, and on his kingdom, to establish it, and to uphold it with justice and with righteousness from that time on, even forever. The zeal of Yahweh of Armies will perform this.</a:t>
            </a:r>
            <a:endParaRPr lang="en-ZA" sz="2400" dirty="0"/>
          </a:p>
        </p:txBody>
      </p:sp>
      <p:sp>
        <p:nvSpPr>
          <p:cNvPr id="2" name="TextBox 1">
            <a:extLst>
              <a:ext uri="{FF2B5EF4-FFF2-40B4-BE49-F238E27FC236}">
                <a16:creationId xmlns:a16="http://schemas.microsoft.com/office/drawing/2014/main" id="{38F573A8-ACD8-6C04-DA94-CE9AE9D5C85B}"/>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83334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FBBDD4A-201B-DC11-3179-6CA3FB16ED48}"/>
              </a:ext>
            </a:extLst>
          </p:cNvPr>
          <p:cNvPicPr>
            <a:picLocks noChangeAspect="1"/>
          </p:cNvPicPr>
          <p:nvPr/>
        </p:nvPicPr>
        <p:blipFill rotWithShape="1">
          <a:blip r:embed="rId2"/>
          <a:srcRect r="1760"/>
          <a:stretch/>
        </p:blipFill>
        <p:spPr>
          <a:xfrm>
            <a:off x="-5047484" y="-1200261"/>
            <a:ext cx="17237960" cy="9694556"/>
          </a:xfrm>
          <a:prstGeom prst="rect">
            <a:avLst/>
          </a:prstGeom>
        </p:spPr>
      </p:pic>
      <p:sp>
        <p:nvSpPr>
          <p:cNvPr id="5" name="TextBox 4">
            <a:extLst>
              <a:ext uri="{FF2B5EF4-FFF2-40B4-BE49-F238E27FC236}">
                <a16:creationId xmlns:a16="http://schemas.microsoft.com/office/drawing/2014/main" id="{24514B7D-FDBC-AC0C-6FBD-787653CFE091}"/>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9:7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9675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from that time on, even forever. The zeal of Yahweh of Armies will perform this.</a:t>
            </a:r>
            <a:endParaRPr lang="en-ZA" dirty="0"/>
          </a:p>
        </p:txBody>
      </p:sp>
      <p:sp>
        <p:nvSpPr>
          <p:cNvPr id="2" name="TextBox 1">
            <a:extLst>
              <a:ext uri="{FF2B5EF4-FFF2-40B4-BE49-F238E27FC236}">
                <a16:creationId xmlns:a16="http://schemas.microsoft.com/office/drawing/2014/main" id="{8F8DDFF4-3DE3-5C62-834B-A77FF0C9910F}"/>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88490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B0252F1-8EF0-9EA0-1190-40E7BC3E1D4A}"/>
              </a:ext>
            </a:extLst>
          </p:cNvPr>
          <p:cNvPicPr>
            <a:picLocks noChangeAspect="1"/>
          </p:cNvPicPr>
          <p:nvPr/>
        </p:nvPicPr>
        <p:blipFill rotWithShape="1">
          <a:blip r:embed="rId2"/>
          <a:srcRect l="426" r="-1" b="-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C30C9F-D3C9-C3CE-067E-6CA2D0294617}"/>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9:7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511564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5400" dirty="0">
                <a:solidFill>
                  <a:srgbClr val="121212"/>
                </a:solidFill>
                <a:latin typeface="ArialMT"/>
              </a:rPr>
              <a:t>60:1“Arise, shine; for your light has come,</a:t>
            </a:r>
          </a:p>
          <a:p>
            <a:r>
              <a:rPr lang="en-US" sz="5400" dirty="0">
                <a:solidFill>
                  <a:srgbClr val="121212"/>
                </a:solidFill>
                <a:latin typeface="ArialMT"/>
              </a:rPr>
              <a:t>and Yahweh’s glory has risen on you!</a:t>
            </a:r>
            <a:endParaRPr lang="en-ZA" dirty="0"/>
          </a:p>
        </p:txBody>
      </p:sp>
      <p:sp>
        <p:nvSpPr>
          <p:cNvPr id="2" name="TextBox 1">
            <a:extLst>
              <a:ext uri="{FF2B5EF4-FFF2-40B4-BE49-F238E27FC236}">
                <a16:creationId xmlns:a16="http://schemas.microsoft.com/office/drawing/2014/main" id="{8B0D1BCD-4674-F2BC-806F-ED8A5DBA7F65}"/>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799939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9BD473F-3C9F-1A06-5DDD-2421308FD9FC}"/>
              </a:ext>
            </a:extLst>
          </p:cNvPr>
          <p:cNvPicPr>
            <a:picLocks noChangeAspect="1"/>
          </p:cNvPicPr>
          <p:nvPr/>
        </p:nvPicPr>
        <p:blipFill rotWithShape="1">
          <a:blip r:embed="rId2"/>
          <a:srcRect t="8180"/>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258F67B3-E210-6766-7BDA-F6413AA747CA}"/>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60:1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49696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dirty="0">
                <a:solidFill>
                  <a:srgbClr val="121212"/>
                </a:solidFill>
                <a:effectLst/>
                <a:latin typeface="ArialMT"/>
              </a:rPr>
              <a:t>2For behold, darkness will cover the earth,</a:t>
            </a:r>
          </a:p>
          <a:p>
            <a:pPr algn="l"/>
            <a:r>
              <a:rPr lang="en-US" sz="4400" b="0" i="0" dirty="0">
                <a:solidFill>
                  <a:srgbClr val="121212"/>
                </a:solidFill>
                <a:effectLst/>
                <a:latin typeface="ArialMT"/>
              </a:rPr>
              <a:t>and thick darkness the peoples;</a:t>
            </a:r>
          </a:p>
          <a:p>
            <a:pPr algn="l"/>
            <a:r>
              <a:rPr lang="en-US" sz="4400" b="0" i="0" dirty="0">
                <a:solidFill>
                  <a:srgbClr val="121212"/>
                </a:solidFill>
                <a:effectLst/>
                <a:latin typeface="ArialMT"/>
              </a:rPr>
              <a:t>but Yahweh will arise on you,</a:t>
            </a:r>
          </a:p>
          <a:p>
            <a:pPr algn="l"/>
            <a:r>
              <a:rPr lang="en-US" sz="4400" b="0" i="0" dirty="0">
                <a:solidFill>
                  <a:srgbClr val="121212"/>
                </a:solidFill>
                <a:effectLst/>
                <a:latin typeface="ArialMT"/>
              </a:rPr>
              <a:t>and his glory shall be seen on you.</a:t>
            </a:r>
          </a:p>
        </p:txBody>
      </p:sp>
      <p:sp>
        <p:nvSpPr>
          <p:cNvPr id="2" name="TextBox 1">
            <a:extLst>
              <a:ext uri="{FF2B5EF4-FFF2-40B4-BE49-F238E27FC236}">
                <a16:creationId xmlns:a16="http://schemas.microsoft.com/office/drawing/2014/main" id="{658344E5-30D8-D2EF-0B45-08FB90718EF0}"/>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61842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B61DB-1AD1-5AD6-AA25-01A650330BF5}"/>
              </a:ext>
            </a:extLst>
          </p:cNvPr>
          <p:cNvPicPr>
            <a:picLocks noChangeAspect="1"/>
          </p:cNvPicPr>
          <p:nvPr/>
        </p:nvPicPr>
        <p:blipFill rotWithShape="1">
          <a:blip r:embed="rId2"/>
          <a:srcRect b="6268"/>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E0285FD-0759-E417-53FF-0E403CC57F24}"/>
              </a:ext>
            </a:extLst>
          </p:cNvPr>
          <p:cNvSpPr txBox="1"/>
          <p:nvPr/>
        </p:nvSpPr>
        <p:spPr>
          <a:xfrm>
            <a:off x="120871" y="152400"/>
            <a:ext cx="5975129" cy="3276600"/>
          </a:xfrm>
          <a:prstGeom prst="rect">
            <a:avLst/>
          </a:prstGeom>
          <a:noFill/>
        </p:spPr>
        <p:txBody>
          <a:bodyPr wrap="square" rtlCol="0">
            <a:noAutofit/>
          </a:bodyPr>
          <a:lstStyle/>
          <a:p>
            <a:pPr algn="l"/>
            <a:r>
              <a:rPr lang="en-US" sz="6000" b="0" i="0" u="none" strike="noStrike" baseline="0" dirty="0">
                <a:solidFill>
                  <a:schemeClr val="bg1"/>
                </a:solidFill>
                <a:latin typeface="TimesNewRomanPSMT"/>
              </a:rPr>
              <a:t>Immanuel – </a:t>
            </a:r>
          </a:p>
          <a:p>
            <a:pPr algn="l"/>
            <a:r>
              <a:rPr lang="en-US" sz="6000" b="0" i="0" u="none" strike="noStrike" baseline="0" dirty="0">
                <a:solidFill>
                  <a:schemeClr val="bg1"/>
                </a:solidFill>
                <a:latin typeface="TimesNewRomanPSMT"/>
              </a:rPr>
              <a:t>Isaiah 7:14, 9:1-7, 60:1-5, 61:1-3</a:t>
            </a:r>
          </a:p>
        </p:txBody>
      </p:sp>
    </p:spTree>
    <p:extLst>
      <p:ext uri="{BB962C8B-B14F-4D97-AF65-F5344CB8AC3E}">
        <p14:creationId xmlns:p14="http://schemas.microsoft.com/office/powerpoint/2010/main" val="1799910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3297A8C-1EA4-16A7-C0D5-A9FD2866B033}"/>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52DCA363-0114-5EE9-9AF5-A190AAB76523}"/>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60:2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789980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dirty="0">
                <a:solidFill>
                  <a:srgbClr val="121212"/>
                </a:solidFill>
                <a:effectLst/>
                <a:latin typeface="ArialMT"/>
              </a:rPr>
              <a:t>3Nations will come to your light,</a:t>
            </a:r>
          </a:p>
          <a:p>
            <a:pPr algn="l"/>
            <a:r>
              <a:rPr lang="en-US" sz="4400" b="0" i="0" dirty="0">
                <a:solidFill>
                  <a:srgbClr val="121212"/>
                </a:solidFill>
                <a:effectLst/>
                <a:latin typeface="ArialMT"/>
              </a:rPr>
              <a:t>and kings to the brightness of your rising.</a:t>
            </a:r>
          </a:p>
        </p:txBody>
      </p:sp>
      <p:sp>
        <p:nvSpPr>
          <p:cNvPr id="2" name="TextBox 1">
            <a:extLst>
              <a:ext uri="{FF2B5EF4-FFF2-40B4-BE49-F238E27FC236}">
                <a16:creationId xmlns:a16="http://schemas.microsoft.com/office/drawing/2014/main" id="{8FBE7827-64E0-AD72-E9C0-642135186F14}"/>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783514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6FA1E52-1FAB-87A5-50FA-E52E5B737BDD}"/>
              </a:ext>
            </a:extLst>
          </p:cNvPr>
          <p:cNvPicPr>
            <a:picLocks noChangeAspect="1"/>
          </p:cNvPicPr>
          <p:nvPr/>
        </p:nvPicPr>
        <p:blipFill rotWithShape="1">
          <a:blip r:embed="rId2"/>
          <a:srcRect l="7983" r="-1" b="-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6D6B3A5-6781-71CA-A42A-AAD02733E952}"/>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60:3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691432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000" b="0" i="0" dirty="0">
                <a:solidFill>
                  <a:srgbClr val="121212"/>
                </a:solidFill>
                <a:effectLst/>
                <a:latin typeface="ArialMT"/>
              </a:rPr>
              <a:t>5Then you shall see and be radiant,</a:t>
            </a:r>
          </a:p>
          <a:p>
            <a:pPr algn="l"/>
            <a:r>
              <a:rPr lang="en-US" sz="4000" b="0" i="0" dirty="0">
                <a:solidFill>
                  <a:srgbClr val="121212"/>
                </a:solidFill>
                <a:effectLst/>
                <a:latin typeface="ArialMT"/>
              </a:rPr>
              <a:t>and your heart will thrill and be enlarged;</a:t>
            </a:r>
          </a:p>
          <a:p>
            <a:pPr algn="l"/>
            <a:r>
              <a:rPr lang="en-US" sz="4000" b="0" i="0" dirty="0">
                <a:solidFill>
                  <a:srgbClr val="121212"/>
                </a:solidFill>
                <a:effectLst/>
                <a:latin typeface="ArialMT"/>
              </a:rPr>
              <a:t>because the abundance of the sea will be turned to you.</a:t>
            </a:r>
          </a:p>
          <a:p>
            <a:pPr algn="l"/>
            <a:r>
              <a:rPr lang="en-US" sz="4000" b="0" i="0" dirty="0">
                <a:solidFill>
                  <a:srgbClr val="121212"/>
                </a:solidFill>
                <a:effectLst/>
                <a:latin typeface="ArialMT"/>
              </a:rPr>
              <a:t>The wealth of the nations will come to you.</a:t>
            </a:r>
          </a:p>
        </p:txBody>
      </p:sp>
      <p:sp>
        <p:nvSpPr>
          <p:cNvPr id="2" name="TextBox 1">
            <a:extLst>
              <a:ext uri="{FF2B5EF4-FFF2-40B4-BE49-F238E27FC236}">
                <a16:creationId xmlns:a16="http://schemas.microsoft.com/office/drawing/2014/main" id="{B7FEFD81-F29B-25CF-489F-D482CBBC3456}"/>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982327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CEADF97-1D82-C0D4-149D-2B98CEBD8F26}"/>
              </a:ext>
            </a:extLst>
          </p:cNvPr>
          <p:cNvPicPr>
            <a:picLocks noChangeAspect="1"/>
          </p:cNvPicPr>
          <p:nvPr/>
        </p:nvPicPr>
        <p:blipFill rotWithShape="1">
          <a:blip r:embed="rId2"/>
          <a:srcRect b="3452"/>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7A2E01C8-2B8F-60A1-8CA6-FA4B67895555}"/>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60:5</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471468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dirty="0">
                <a:solidFill>
                  <a:srgbClr val="121212"/>
                </a:solidFill>
                <a:effectLst/>
                <a:latin typeface="ArialMT"/>
              </a:rPr>
              <a:t>The Lord Yahweh’s Spirit is on me,</a:t>
            </a:r>
          </a:p>
          <a:p>
            <a:pPr algn="l"/>
            <a:r>
              <a:rPr lang="en-US" sz="4400" b="0" i="0" dirty="0">
                <a:solidFill>
                  <a:srgbClr val="121212"/>
                </a:solidFill>
                <a:effectLst/>
                <a:latin typeface="ArialMT"/>
              </a:rPr>
              <a:t>because Yahweh has anointed me to preach good news to the humble.</a:t>
            </a:r>
          </a:p>
        </p:txBody>
      </p:sp>
      <p:sp>
        <p:nvSpPr>
          <p:cNvPr id="3" name="TextBox 2">
            <a:extLst>
              <a:ext uri="{FF2B5EF4-FFF2-40B4-BE49-F238E27FC236}">
                <a16:creationId xmlns:a16="http://schemas.microsoft.com/office/drawing/2014/main" id="{C3443AC4-69A4-81A2-AD44-43C17FCB939E}"/>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210322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CEADF97-1D82-C0D4-149D-2B98CEBD8F26}"/>
              </a:ext>
            </a:extLst>
          </p:cNvPr>
          <p:cNvPicPr>
            <a:picLocks noChangeAspect="1"/>
          </p:cNvPicPr>
          <p:nvPr/>
        </p:nvPicPr>
        <p:blipFill rotWithShape="1">
          <a:blip r:embed="rId2"/>
          <a:srcRect b="3452"/>
          <a:stretch/>
        </p:blipFill>
        <p:spPr>
          <a:xfrm>
            <a:off x="-5861783" y="0"/>
            <a:ext cx="18053783" cy="10153371"/>
          </a:xfrm>
          <a:prstGeom prst="rect">
            <a:avLst/>
          </a:prstGeom>
        </p:spPr>
      </p:pic>
      <p:sp>
        <p:nvSpPr>
          <p:cNvPr id="5" name="TextBox 4">
            <a:extLst>
              <a:ext uri="{FF2B5EF4-FFF2-40B4-BE49-F238E27FC236}">
                <a16:creationId xmlns:a16="http://schemas.microsoft.com/office/drawing/2014/main" id="{67259269-C468-9A50-AE7E-81FF963574C4}"/>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61:1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141971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000" b="0" i="0" dirty="0">
                <a:solidFill>
                  <a:srgbClr val="121212"/>
                </a:solidFill>
                <a:effectLst/>
                <a:latin typeface="ArialMT"/>
              </a:rPr>
              <a:t>He has sent me to bind up the broken hearted,</a:t>
            </a:r>
          </a:p>
          <a:p>
            <a:pPr algn="l"/>
            <a:r>
              <a:rPr lang="en-US" sz="4000" b="0" i="0" dirty="0">
                <a:solidFill>
                  <a:srgbClr val="121212"/>
                </a:solidFill>
                <a:effectLst/>
                <a:latin typeface="ArialMT"/>
              </a:rPr>
              <a:t>to proclaim liberty to the captives</a:t>
            </a:r>
          </a:p>
          <a:p>
            <a:pPr algn="l"/>
            <a:r>
              <a:rPr lang="en-US" sz="4000" b="0" i="0" dirty="0">
                <a:solidFill>
                  <a:srgbClr val="121212"/>
                </a:solidFill>
                <a:effectLst/>
                <a:latin typeface="ArialMT"/>
              </a:rPr>
              <a:t>and release to those who are bound,</a:t>
            </a:r>
          </a:p>
        </p:txBody>
      </p:sp>
      <p:sp>
        <p:nvSpPr>
          <p:cNvPr id="2" name="TextBox 1">
            <a:extLst>
              <a:ext uri="{FF2B5EF4-FFF2-40B4-BE49-F238E27FC236}">
                <a16:creationId xmlns:a16="http://schemas.microsoft.com/office/drawing/2014/main" id="{A1AE3C34-F82E-B5DF-A2D8-5BFD8C81779C}"/>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894174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55E5661-CF03-9794-B1AA-128DB1B8D77B}"/>
              </a:ext>
            </a:extLst>
          </p:cNvPr>
          <p:cNvPicPr>
            <a:picLocks noChangeAspect="1"/>
          </p:cNvPicPr>
          <p:nvPr/>
        </p:nvPicPr>
        <p:blipFill rotWithShape="1">
          <a:blip r:embed="rId2"/>
          <a:srcRect r="4872" b="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9F8AD3A4-040A-57EA-5A10-14319DB7811B}"/>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61:1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81074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3600" b="0" i="0" dirty="0">
                <a:solidFill>
                  <a:srgbClr val="121212"/>
                </a:solidFill>
                <a:effectLst/>
                <a:latin typeface="ArialMT"/>
              </a:rPr>
              <a:t>2to proclaim the year of Yahweh’s favor</a:t>
            </a:r>
          </a:p>
          <a:p>
            <a:pPr algn="l"/>
            <a:r>
              <a:rPr lang="en-US" sz="3600" b="0" i="0" dirty="0">
                <a:solidFill>
                  <a:srgbClr val="121212"/>
                </a:solidFill>
                <a:effectLst/>
                <a:latin typeface="ArialMT"/>
              </a:rPr>
              <a:t>and the day of vengeance of our God,</a:t>
            </a:r>
          </a:p>
          <a:p>
            <a:pPr algn="l"/>
            <a:r>
              <a:rPr lang="en-US" sz="3600" b="0" i="0" dirty="0">
                <a:solidFill>
                  <a:srgbClr val="121212"/>
                </a:solidFill>
                <a:effectLst/>
                <a:latin typeface="ArialMT"/>
              </a:rPr>
              <a:t>to comfort all who mourn,</a:t>
            </a:r>
          </a:p>
        </p:txBody>
      </p:sp>
      <p:sp>
        <p:nvSpPr>
          <p:cNvPr id="2" name="TextBox 1">
            <a:extLst>
              <a:ext uri="{FF2B5EF4-FFF2-40B4-BE49-F238E27FC236}">
                <a16:creationId xmlns:a16="http://schemas.microsoft.com/office/drawing/2014/main" id="{D8E1EA29-A8B4-D37B-8256-15AF31B12393}"/>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71115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800" b="0" i="0" u="none" strike="noStrike" baseline="0" dirty="0">
                <a:latin typeface="TimesNewRomanPSMT"/>
              </a:rPr>
              <a:t>Immanuel – Isaiah 7:14, 9:1-7, 60:1-5, 61:1-3</a:t>
            </a:r>
          </a:p>
        </p:txBody>
      </p:sp>
      <p:sp>
        <p:nvSpPr>
          <p:cNvPr id="2" name="TextBox 1">
            <a:extLst>
              <a:ext uri="{FF2B5EF4-FFF2-40B4-BE49-F238E27FC236}">
                <a16:creationId xmlns:a16="http://schemas.microsoft.com/office/drawing/2014/main" id="{DA38F68A-983C-6FA6-126B-84B20E1FB2CC}"/>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759221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000AC2E-A75F-0EEE-F1A3-69CBDA146FF7}"/>
              </a:ext>
            </a:extLst>
          </p:cNvPr>
          <p:cNvPicPr>
            <a:picLocks noChangeAspect="1"/>
          </p:cNvPicPr>
          <p:nvPr/>
        </p:nvPicPr>
        <p:blipFill rotWithShape="1">
          <a:blip r:embed="rId2"/>
          <a:srcRect r="1315"/>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3825F4B-1BC4-F2FB-2914-EDD708762CB9}"/>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61:2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992026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000" b="0" i="0" dirty="0">
                <a:solidFill>
                  <a:srgbClr val="121212"/>
                </a:solidFill>
                <a:effectLst/>
                <a:latin typeface="ArialMT"/>
              </a:rPr>
              <a:t>to comfort all who mourn,</a:t>
            </a:r>
          </a:p>
          <a:p>
            <a:pPr algn="l"/>
            <a:r>
              <a:rPr lang="en-US" sz="4000" b="0" i="0" dirty="0">
                <a:solidFill>
                  <a:srgbClr val="121212"/>
                </a:solidFill>
                <a:effectLst/>
                <a:latin typeface="ArialMT"/>
              </a:rPr>
              <a:t>3to provide for those who mourn in Zion,</a:t>
            </a:r>
          </a:p>
          <a:p>
            <a:pPr algn="l"/>
            <a:r>
              <a:rPr lang="en-US" sz="4000" b="0" i="0" dirty="0">
                <a:solidFill>
                  <a:srgbClr val="121212"/>
                </a:solidFill>
                <a:effectLst/>
                <a:latin typeface="ArialMT"/>
              </a:rPr>
              <a:t>to give to them a garland for ashes,</a:t>
            </a:r>
          </a:p>
          <a:p>
            <a:pPr algn="l"/>
            <a:r>
              <a:rPr lang="en-US" sz="4000" b="0" i="0" dirty="0">
                <a:solidFill>
                  <a:srgbClr val="121212"/>
                </a:solidFill>
                <a:effectLst/>
                <a:latin typeface="ArialMT"/>
              </a:rPr>
              <a:t>the oil of joy for mourning,</a:t>
            </a:r>
          </a:p>
          <a:p>
            <a:pPr algn="l"/>
            <a:r>
              <a:rPr lang="en-US" sz="4000" b="0" i="0" dirty="0">
                <a:solidFill>
                  <a:srgbClr val="121212"/>
                </a:solidFill>
                <a:effectLst/>
                <a:latin typeface="ArialMT"/>
              </a:rPr>
              <a:t>the garment of praise for the spirit of heaviness,</a:t>
            </a:r>
          </a:p>
        </p:txBody>
      </p:sp>
      <p:sp>
        <p:nvSpPr>
          <p:cNvPr id="2" name="TextBox 1">
            <a:extLst>
              <a:ext uri="{FF2B5EF4-FFF2-40B4-BE49-F238E27FC236}">
                <a16:creationId xmlns:a16="http://schemas.microsoft.com/office/drawing/2014/main" id="{982DF863-BCC8-7307-54FE-6DB27878F1EE}"/>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017603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B61DB-1AD1-5AD6-AA25-01A650330BF5}"/>
              </a:ext>
            </a:extLst>
          </p:cNvPr>
          <p:cNvPicPr>
            <a:picLocks noChangeAspect="1"/>
          </p:cNvPicPr>
          <p:nvPr/>
        </p:nvPicPr>
        <p:blipFill rotWithShape="1">
          <a:blip r:embed="rId2"/>
          <a:srcRect b="6268"/>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65E0E8A-796A-62CB-16F7-2E4BAE545FDA}"/>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61:3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64876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I will give them a spirit of praise</a:t>
            </a:r>
          </a:p>
          <a:p>
            <a:r>
              <a:rPr lang="en-US" sz="4000" dirty="0">
                <a:solidFill>
                  <a:srgbClr val="121212"/>
                </a:solidFill>
                <a:latin typeface="ArialMT"/>
              </a:rPr>
              <a:t>in place of a spirit of sadness.</a:t>
            </a:r>
          </a:p>
          <a:p>
            <a:r>
              <a:rPr lang="en-US" sz="4000" dirty="0">
                <a:solidFill>
                  <a:srgbClr val="121212"/>
                </a:solidFill>
                <a:latin typeface="ArialMT"/>
              </a:rPr>
              <a:t>They will be like oak trees that are strong and straight.</a:t>
            </a:r>
          </a:p>
          <a:p>
            <a:r>
              <a:rPr lang="en-US" sz="4000" dirty="0">
                <a:solidFill>
                  <a:srgbClr val="121212"/>
                </a:solidFill>
                <a:latin typeface="ArialMT"/>
              </a:rPr>
              <a:t>The </a:t>
            </a:r>
            <a:r>
              <a:rPr lang="en-US" sz="4000" cap="small" dirty="0">
                <a:solidFill>
                  <a:srgbClr val="121212"/>
                </a:solidFill>
                <a:latin typeface="ArialMT"/>
              </a:rPr>
              <a:t>Lord</a:t>
            </a:r>
            <a:r>
              <a:rPr lang="en-US" sz="4000" dirty="0">
                <a:solidFill>
                  <a:srgbClr val="121212"/>
                </a:solidFill>
                <a:latin typeface="ArialMT"/>
              </a:rPr>
              <a:t> himself will plant them in the land.</a:t>
            </a:r>
          </a:p>
          <a:p>
            <a:r>
              <a:rPr lang="en-US" sz="4000" dirty="0">
                <a:solidFill>
                  <a:srgbClr val="121212"/>
                </a:solidFill>
                <a:latin typeface="ArialMT"/>
              </a:rPr>
              <a:t>That will show how glorious he is.</a:t>
            </a:r>
          </a:p>
          <a:p>
            <a:endParaRPr lang="en-ZA" dirty="0"/>
          </a:p>
        </p:txBody>
      </p:sp>
      <p:sp>
        <p:nvSpPr>
          <p:cNvPr id="2" name="TextBox 1">
            <a:extLst>
              <a:ext uri="{FF2B5EF4-FFF2-40B4-BE49-F238E27FC236}">
                <a16:creationId xmlns:a16="http://schemas.microsoft.com/office/drawing/2014/main" id="{040F4C61-B014-BBD2-663D-8CFAA655B119}"/>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938883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B61DB-1AD1-5AD6-AA25-01A650330BF5}"/>
              </a:ext>
            </a:extLst>
          </p:cNvPr>
          <p:cNvPicPr>
            <a:picLocks noChangeAspect="1"/>
          </p:cNvPicPr>
          <p:nvPr/>
        </p:nvPicPr>
        <p:blipFill rotWithShape="1">
          <a:blip r:embed="rId2"/>
          <a:srcRect b="626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5" name="TextBox 4">
            <a:extLst>
              <a:ext uri="{FF2B5EF4-FFF2-40B4-BE49-F238E27FC236}">
                <a16:creationId xmlns:a16="http://schemas.microsoft.com/office/drawing/2014/main" id="{010CEFDF-9EE1-3541-EBC5-000E60CEECCC}"/>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61:3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8826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B61DB-1AD1-5AD6-AA25-01A650330BF5}"/>
              </a:ext>
            </a:extLst>
          </p:cNvPr>
          <p:cNvPicPr>
            <a:picLocks noChangeAspect="1"/>
          </p:cNvPicPr>
          <p:nvPr/>
        </p:nvPicPr>
        <p:blipFill rotWithShape="1">
          <a:blip r:embed="rId2"/>
          <a:srcRect b="6268"/>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E0285FD-0759-E417-53FF-0E403CC57F24}"/>
              </a:ext>
            </a:extLst>
          </p:cNvPr>
          <p:cNvSpPr txBox="1"/>
          <p:nvPr/>
        </p:nvSpPr>
        <p:spPr>
          <a:xfrm>
            <a:off x="120871" y="152400"/>
            <a:ext cx="5975129" cy="3276600"/>
          </a:xfrm>
          <a:prstGeom prst="rect">
            <a:avLst/>
          </a:prstGeom>
          <a:noFill/>
        </p:spPr>
        <p:txBody>
          <a:bodyPr wrap="square" rtlCol="0">
            <a:noAutofit/>
          </a:bodyPr>
          <a:lstStyle/>
          <a:p>
            <a:pPr algn="l"/>
            <a:r>
              <a:rPr lang="en-US" sz="6000" b="0" i="0" u="none" strike="noStrike" baseline="0" dirty="0">
                <a:solidFill>
                  <a:schemeClr val="bg1"/>
                </a:solidFill>
                <a:latin typeface="TimesNewRomanPSMT"/>
              </a:rPr>
              <a:t>Immanuel – </a:t>
            </a:r>
          </a:p>
          <a:p>
            <a:pPr algn="l"/>
            <a:r>
              <a:rPr lang="en-US" sz="6000" b="0" i="0" u="none" strike="noStrike" baseline="0" dirty="0">
                <a:solidFill>
                  <a:schemeClr val="bg1"/>
                </a:solidFill>
                <a:latin typeface="TimesNewRomanPSMT"/>
              </a:rPr>
              <a:t>Isaiah 7:14, 9:1-7, 60:1-5, 61:1-3</a:t>
            </a:r>
          </a:p>
        </p:txBody>
      </p:sp>
    </p:spTree>
    <p:extLst>
      <p:ext uri="{BB962C8B-B14F-4D97-AF65-F5344CB8AC3E}">
        <p14:creationId xmlns:p14="http://schemas.microsoft.com/office/powerpoint/2010/main" val="3810271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5400" b="0" i="0" dirty="0">
                <a:solidFill>
                  <a:srgbClr val="121212"/>
                </a:solidFill>
                <a:effectLst/>
                <a:latin typeface="ArialMT"/>
              </a:rPr>
              <a:t>14Therefore the Lord himself will give you a sign. Behold, the virgin will conceive, and bear a son, and shall call his name Immanuel.</a:t>
            </a:r>
            <a:endParaRPr lang="en-ZA" dirty="0"/>
          </a:p>
        </p:txBody>
      </p:sp>
      <p:sp>
        <p:nvSpPr>
          <p:cNvPr id="2" name="TextBox 1">
            <a:extLst>
              <a:ext uri="{FF2B5EF4-FFF2-40B4-BE49-F238E27FC236}">
                <a16:creationId xmlns:a16="http://schemas.microsoft.com/office/drawing/2014/main" id="{41BC6A4D-8ACD-973A-960D-E3E3E8A2F55A}"/>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67624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BAACB4A-D3D5-5D60-090B-A3E1D1B29877}"/>
              </a:ext>
            </a:extLst>
          </p:cNvPr>
          <p:cNvPicPr>
            <a:picLocks noChangeAspect="1"/>
          </p:cNvPicPr>
          <p:nvPr/>
        </p:nvPicPr>
        <p:blipFill rotWithShape="1">
          <a:blip r:embed="rId2"/>
          <a:srcRect l="426" r="-1" b="-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101DACEF-50A1-D018-C913-55A6052F83B2}"/>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7:14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8022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1But there shall be no more gloom for her who was in anguish… </a:t>
            </a:r>
            <a:endParaRPr lang="en-ZA" sz="4800" dirty="0"/>
          </a:p>
        </p:txBody>
      </p:sp>
      <p:sp>
        <p:nvSpPr>
          <p:cNvPr id="3" name="TextBox 2">
            <a:extLst>
              <a:ext uri="{FF2B5EF4-FFF2-40B4-BE49-F238E27FC236}">
                <a16:creationId xmlns:a16="http://schemas.microsoft.com/office/drawing/2014/main" id="{A1075EAB-9EE7-52D1-D3AE-1EA8FF44334C}"/>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095902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EE40454-B7CF-36EC-CB29-CE3583643C89}"/>
              </a:ext>
            </a:extLst>
          </p:cNvPr>
          <p:cNvPicPr>
            <a:picLocks noChangeAspect="1"/>
          </p:cNvPicPr>
          <p:nvPr/>
        </p:nvPicPr>
        <p:blipFill rotWithShape="1">
          <a:blip r:embed="rId2"/>
          <a:srcRect l="3538" r="1" b="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890ACDC1-52F5-87BE-8C94-94228E1E11C8}"/>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9:1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1861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2The people who walked in darkness have seen a great light. The light has shined on those who lived in the land of the shadow of death. </a:t>
            </a:r>
            <a:endParaRPr lang="en-ZA" dirty="0"/>
          </a:p>
        </p:txBody>
      </p:sp>
      <p:sp>
        <p:nvSpPr>
          <p:cNvPr id="3" name="TextBox 2">
            <a:extLst>
              <a:ext uri="{FF2B5EF4-FFF2-40B4-BE49-F238E27FC236}">
                <a16:creationId xmlns:a16="http://schemas.microsoft.com/office/drawing/2014/main" id="{403D861A-8EE9-4C8A-07AA-B6B8DFF1B1C2}"/>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166098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737</Words>
  <Application>Microsoft Office PowerPoint</Application>
  <PresentationFormat>Widescreen</PresentationFormat>
  <Paragraphs>90</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ArialMT</vt:lpstr>
      <vt:lpstr>Calibri</vt:lpstr>
      <vt:lpstr>Calibri Light</vt:lpstr>
      <vt:lpstr>Microsoft Himalaya</vt:lpstr>
      <vt:lpstr>TimesNewRomanPS-BoldMT</vt:lpstr>
      <vt:lpstr>TimesNewRomanPSMT</vt:lpstr>
      <vt:lpstr>Office Theme</vt:lpstr>
      <vt:lpstr>24-6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Jessica Lloyd-Jones</cp:lastModifiedBy>
  <cp:revision>17</cp:revision>
  <dcterms:created xsi:type="dcterms:W3CDTF">2021-07-20T09:23:46Z</dcterms:created>
  <dcterms:modified xsi:type="dcterms:W3CDTF">2023-01-21T06:18:34Z</dcterms:modified>
</cp:coreProperties>
</file>