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8" r:id="rId2"/>
    <p:sldId id="471" r:id="rId3"/>
    <p:sldId id="439" r:id="rId4"/>
    <p:sldId id="440" r:id="rId5"/>
    <p:sldId id="441" r:id="rId6"/>
    <p:sldId id="442" r:id="rId7"/>
    <p:sldId id="443" r:id="rId8"/>
    <p:sldId id="444" r:id="rId9"/>
    <p:sldId id="445" r:id="rId10"/>
    <p:sldId id="446" r:id="rId11"/>
    <p:sldId id="447" r:id="rId12"/>
    <p:sldId id="448" r:id="rId13"/>
    <p:sldId id="449" r:id="rId14"/>
    <p:sldId id="450" r:id="rId15"/>
    <p:sldId id="451" r:id="rId16"/>
    <p:sldId id="4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3969" autoAdjust="0"/>
  </p:normalViewPr>
  <p:slideViewPr>
    <p:cSldViewPr snapToGrid="0">
      <p:cViewPr varScale="1">
        <p:scale>
          <a:sx n="66" d="100"/>
          <a:sy n="66"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24 </a:t>
            </a:r>
            <a:r>
              <a:rPr lang="en-IN" sz="1200" b="1" i="0" u="none" strike="noStrike" baseline="0" dirty="0">
                <a:latin typeface="TimesNewRomanPS-BoldMT"/>
              </a:rPr>
              <a:t>Isaiah</a:t>
            </a:r>
          </a:p>
          <a:p>
            <a:pPr algn="l"/>
            <a:r>
              <a:rPr lang="fr-FR" sz="1200" b="0" i="0" u="none" strike="noStrike" baseline="0" dirty="0">
                <a:latin typeface="TimesNewRomanPSMT"/>
              </a:rPr>
              <a:t>1. </a:t>
            </a:r>
            <a:r>
              <a:rPr lang="fr-FR" sz="1200" b="0" i="0" u="none" strike="noStrike" baseline="0" dirty="0" err="1">
                <a:latin typeface="TimesNewRomanPSMT"/>
              </a:rPr>
              <a:t>Isaiah’s</a:t>
            </a:r>
            <a:r>
              <a:rPr lang="fr-FR" sz="1200" b="0" i="0" u="none" strike="noStrike" baseline="0" dirty="0">
                <a:latin typeface="TimesNewRomanPSMT"/>
              </a:rPr>
              <a:t> commission - </a:t>
            </a:r>
            <a:r>
              <a:rPr lang="fr-FR" sz="1200" b="0" i="0" u="none" strike="noStrike" baseline="0" dirty="0" err="1">
                <a:latin typeface="TimesNewRomanPSMT"/>
              </a:rPr>
              <a:t>Isaiah</a:t>
            </a:r>
            <a:r>
              <a:rPr lang="fr-FR" sz="1200" b="0" i="0" u="none" strike="noStrike" baseline="0" dirty="0">
                <a:latin typeface="TimesNewRomanPSMT"/>
              </a:rPr>
              <a:t> 6:1-8 (Center)</a:t>
            </a:r>
          </a:p>
          <a:p>
            <a:pPr algn="l"/>
            <a:r>
              <a:rPr lang="en-US" sz="1200" b="0" i="0" u="none" strike="noStrike" baseline="0" dirty="0">
                <a:latin typeface="TimesNewRomanPSMT"/>
              </a:rPr>
              <a:t>2. “Bring your worthless offerings no longer” - Isaiah 1:1-20 (Left Top)</a:t>
            </a:r>
          </a:p>
          <a:p>
            <a:pPr algn="l"/>
            <a:r>
              <a:rPr lang="en-US" sz="1200" b="0" i="0" u="none" strike="noStrike" baseline="0" dirty="0">
                <a:latin typeface="TimesNewRomanPSMT"/>
              </a:rPr>
              <a:t>3. “Those who fashion a graven image are all of them futile” - Isaiah 44:9-20</a:t>
            </a:r>
          </a:p>
          <a:p>
            <a:pPr algn="l"/>
            <a:r>
              <a:rPr lang="en-IN" sz="1200" b="0" i="0" u="none" strike="noStrike" baseline="0" dirty="0">
                <a:latin typeface="TimesNewRomanPSMT"/>
              </a:rPr>
              <a:t>(</a:t>
            </a:r>
            <a:r>
              <a:rPr lang="en-IN" sz="1200" b="0" i="0" u="none" strike="noStrike" baseline="0" dirty="0" err="1">
                <a:latin typeface="TimesNewRomanPSMT"/>
              </a:rPr>
              <a:t>Center</a:t>
            </a:r>
            <a:r>
              <a:rPr lang="en-IN" sz="1200" b="0" i="0" u="none" strike="noStrike" baseline="0" dirty="0">
                <a:latin typeface="TimesNewRomanPSMT"/>
              </a:rPr>
              <a:t> Top)</a:t>
            </a:r>
          </a:p>
          <a:p>
            <a:pPr algn="l"/>
            <a:r>
              <a:rPr lang="en-US" sz="1200" b="0" i="0" u="none" strike="noStrike" baseline="0" dirty="0">
                <a:latin typeface="TimesNewRomanPSMT"/>
              </a:rPr>
              <a:t>4. “Comfort, oh comfort my people.” - Isaiah 40:1-31 (Right Top)</a:t>
            </a:r>
          </a:p>
          <a:p>
            <a:pPr algn="l"/>
            <a:r>
              <a:rPr lang="en-US" sz="1200" b="0" i="0" u="none" strike="noStrike" baseline="0" dirty="0">
                <a:latin typeface="TimesNewRomanPSMT"/>
              </a:rPr>
              <a:t>5. “The wolf will dwell with the lamb” - Isaiah 11:1-9, 12:1-6 (Right Center)</a:t>
            </a:r>
          </a:p>
          <a:p>
            <a:pPr algn="l"/>
            <a:r>
              <a:rPr lang="en-US" sz="1200" b="0" i="0" u="none" strike="noStrike" baseline="0" dirty="0">
                <a:latin typeface="TimesNewRomanPSMT"/>
              </a:rPr>
              <a:t>6. Immanuel - Isaiah 7:14, 9:1-7, 60:1-5, 61:1-3 (Right Bottom)</a:t>
            </a:r>
          </a:p>
          <a:p>
            <a:pPr algn="l"/>
            <a:r>
              <a:rPr lang="en-US" sz="1200" b="0" i="0" u="none" strike="noStrike" baseline="0" dirty="0">
                <a:latin typeface="TimesNewRomanPSMT"/>
              </a:rPr>
              <a:t>7. “Like a lamb that is led to slaughter” - Isaiah 53:1-12 (Center Bottom)</a:t>
            </a:r>
          </a:p>
          <a:p>
            <a:pPr algn="l"/>
            <a:r>
              <a:rPr lang="en-US" sz="1200" b="0" i="0" u="none" strike="noStrike" baseline="0" dirty="0">
                <a:latin typeface="TimesNewRomanPSMT"/>
              </a:rPr>
              <a:t>8. “The LORD of hosts will prepare a lavish banquet” - Isaiah 66:18-19, 25:6-9</a:t>
            </a:r>
          </a:p>
          <a:p>
            <a:pPr algn="l"/>
            <a:r>
              <a:rPr lang="en-IN" sz="1200" b="0" i="0" u="none" strike="noStrike" baseline="0" dirty="0">
                <a:latin typeface="TimesNewRomanPSMT"/>
              </a:rPr>
              <a:t>(Left Bottom)</a:t>
            </a:r>
          </a:p>
          <a:p>
            <a:pPr algn="l"/>
            <a:r>
              <a:rPr lang="en-US" sz="1200" b="0" i="0" u="none" strike="noStrike" baseline="0" dirty="0">
                <a:latin typeface="TimesNewRomanPSMT"/>
              </a:rPr>
              <a:t>9. "Ho! Every one who thirsts, come to the waters” - Isaiah 55:1-13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24-8</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238AC7F-7DC2-D8F7-A902-1CE09AEB50E1}"/>
              </a:ext>
            </a:extLst>
          </p:cNvPr>
          <p:cNvPicPr>
            <a:picLocks noChangeAspect="1"/>
          </p:cNvPicPr>
          <p:nvPr/>
        </p:nvPicPr>
        <p:blipFill rotWithShape="1">
          <a:blip r:embed="rId2"/>
          <a:srcRect t="176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EA5C33A-E1F1-2C09-B199-013C89084163}"/>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 7He will destroy in this mountain the surface of the covering that covers all peoples, and the veil that is spread over all nations. </a:t>
            </a:r>
            <a:endParaRPr lang="en-ZA" dirty="0"/>
          </a:p>
        </p:txBody>
      </p:sp>
      <p:sp>
        <p:nvSpPr>
          <p:cNvPr id="2" name="TextBox 1">
            <a:extLst>
              <a:ext uri="{FF2B5EF4-FFF2-40B4-BE49-F238E27FC236}">
                <a16:creationId xmlns:a16="http://schemas.microsoft.com/office/drawing/2014/main" id="{9D9B6DCF-76CD-1459-C2DC-82F9D24BD8C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2272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2E031ED-9AF5-3AED-C609-1FAB83D818D3}"/>
              </a:ext>
            </a:extLst>
          </p:cNvPr>
          <p:cNvPicPr>
            <a:picLocks noChangeAspect="1"/>
          </p:cNvPicPr>
          <p:nvPr/>
        </p:nvPicPr>
        <p:blipFill rotWithShape="1">
          <a:blip r:embed="rId2"/>
          <a:srcRect t="261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11EFE14-9A2F-EB7A-3AB2-70561C78BEA6}"/>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 8He has swallowed up death forever! The Lord Yahweh will wipe away tears from off all faces. He will take the reproach of his people away from off all the earth, for Yahweh has spoken it.</a:t>
            </a:r>
            <a:endParaRPr lang="en-ZA" dirty="0"/>
          </a:p>
        </p:txBody>
      </p:sp>
      <p:sp>
        <p:nvSpPr>
          <p:cNvPr id="2" name="TextBox 1">
            <a:extLst>
              <a:ext uri="{FF2B5EF4-FFF2-40B4-BE49-F238E27FC236}">
                <a16:creationId xmlns:a16="http://schemas.microsoft.com/office/drawing/2014/main" id="{BCBE39BA-0351-176C-D035-E1BA3CB6ED9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16044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B7D018C-B4BE-1068-2B57-FFFBC731AA5C}"/>
              </a:ext>
            </a:extLst>
          </p:cNvPr>
          <p:cNvPicPr>
            <a:picLocks noChangeAspect="1"/>
          </p:cNvPicPr>
          <p:nvPr/>
        </p:nvPicPr>
        <p:blipFill rotWithShape="1">
          <a:blip r:embed="rId2"/>
          <a:srcRect r="131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FFD322D-9B93-A5A1-25FF-CEA32D979604}"/>
              </a:ext>
            </a:extLst>
          </p:cNvPr>
          <p:cNvSpPr txBox="1"/>
          <p:nvPr/>
        </p:nvSpPr>
        <p:spPr>
          <a:xfrm>
            <a:off x="0" y="24267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9It shall be said in that day, “Behold, this is our God! We have waited for him, and he will save us! This is Yahweh! We have waited for him. We will be glad and rejoice in his salvation!”</a:t>
            </a:r>
            <a:endParaRPr lang="en-ZA" dirty="0"/>
          </a:p>
        </p:txBody>
      </p:sp>
      <p:sp>
        <p:nvSpPr>
          <p:cNvPr id="2" name="TextBox 1">
            <a:extLst>
              <a:ext uri="{FF2B5EF4-FFF2-40B4-BE49-F238E27FC236}">
                <a16:creationId xmlns:a16="http://schemas.microsoft.com/office/drawing/2014/main" id="{B7F20CE2-7C0F-0A4E-6123-07EBACCEC34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634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BEBA5-9BB8-A7BA-2654-EF1A8D9384C4}"/>
              </a:ext>
            </a:extLst>
          </p:cNvPr>
          <p:cNvPicPr>
            <a:picLocks noChangeAspect="1"/>
          </p:cNvPicPr>
          <p:nvPr/>
        </p:nvPicPr>
        <p:blipFill rotWithShape="1">
          <a:blip r:embed="rId2"/>
          <a:srcRect r="425" b="-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DD3F934-0912-292C-332E-6EF3FABCCB99}"/>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291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BC2B4-9E29-832D-79DE-6FDAABB29BD3}"/>
              </a:ext>
            </a:extLst>
          </p:cNvPr>
          <p:cNvPicPr>
            <a:picLocks noChangeAspect="1"/>
          </p:cNvPicPr>
          <p:nvPr/>
        </p:nvPicPr>
        <p:blipFill rotWithShape="1">
          <a:blip r:embed="rId2"/>
          <a:srcRect r="425"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49BCA53A-4373-E21F-7C0D-37D8E0574ECF}"/>
              </a:ext>
            </a:extLst>
          </p:cNvPr>
          <p:cNvSpPr txBox="1"/>
          <p:nvPr/>
        </p:nvSpPr>
        <p:spPr>
          <a:xfrm>
            <a:off x="120871" y="285750"/>
            <a:ext cx="5975129" cy="6858000"/>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The </a:t>
            </a:r>
            <a:r>
              <a:rPr lang="en-US" sz="6000" dirty="0">
                <a:solidFill>
                  <a:schemeClr val="bg1"/>
                </a:solidFill>
                <a:latin typeface="TimesNewRomanPSMT"/>
              </a:rPr>
              <a:t>Lord of </a:t>
            </a:r>
            <a:r>
              <a:rPr lang="en-US" sz="6000" b="0" i="0" u="none" strike="noStrike" baseline="0" dirty="0">
                <a:solidFill>
                  <a:schemeClr val="bg1"/>
                </a:solidFill>
                <a:latin typeface="TimesNewRomanPSMT"/>
              </a:rPr>
              <a:t>hosts will prepare a lavish banquet – Isaiah 66:18-19, 25:6-9</a:t>
            </a:r>
          </a:p>
        </p:txBody>
      </p:sp>
    </p:spTree>
    <p:extLst>
      <p:ext uri="{BB962C8B-B14F-4D97-AF65-F5344CB8AC3E}">
        <p14:creationId xmlns:p14="http://schemas.microsoft.com/office/powerpoint/2010/main" val="22093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The </a:t>
            </a:r>
            <a:r>
              <a:rPr lang="en-US" sz="4800" dirty="0">
                <a:latin typeface="TimesNewRomanPSMT"/>
              </a:rPr>
              <a:t>Lord of </a:t>
            </a:r>
            <a:r>
              <a:rPr lang="en-US" sz="4800" b="0" i="0" u="none" strike="noStrike" baseline="0" dirty="0">
                <a:latin typeface="TimesNewRomanPSMT"/>
              </a:rPr>
              <a:t>hosts will prepare a lavish banquet – Isaiah 66:18-19, 25:6-9</a:t>
            </a:r>
          </a:p>
        </p:txBody>
      </p:sp>
      <p:sp>
        <p:nvSpPr>
          <p:cNvPr id="3" name="TextBox 2">
            <a:extLst>
              <a:ext uri="{FF2B5EF4-FFF2-40B4-BE49-F238E27FC236}">
                <a16:creationId xmlns:a16="http://schemas.microsoft.com/office/drawing/2014/main" id="{2DC99A6E-EB39-B717-4935-2CC906FC28B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15BC2B4-9E29-832D-79DE-6FDAABB29BD3}"/>
              </a:ext>
            </a:extLst>
          </p:cNvPr>
          <p:cNvPicPr>
            <a:picLocks noChangeAspect="1"/>
          </p:cNvPicPr>
          <p:nvPr/>
        </p:nvPicPr>
        <p:blipFill rotWithShape="1">
          <a:blip r:embed="rId2"/>
          <a:srcRect r="425"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49BCA53A-4373-E21F-7C0D-37D8E0574ECF}"/>
              </a:ext>
            </a:extLst>
          </p:cNvPr>
          <p:cNvSpPr txBox="1"/>
          <p:nvPr/>
        </p:nvSpPr>
        <p:spPr>
          <a:xfrm>
            <a:off x="120871" y="285750"/>
            <a:ext cx="5975129" cy="6858000"/>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The </a:t>
            </a:r>
            <a:r>
              <a:rPr lang="en-US" sz="6000" dirty="0">
                <a:solidFill>
                  <a:schemeClr val="bg1"/>
                </a:solidFill>
                <a:latin typeface="TimesNewRomanPSMT"/>
              </a:rPr>
              <a:t>Lord of </a:t>
            </a:r>
            <a:r>
              <a:rPr lang="en-US" sz="6000" b="0" i="0" u="none" strike="noStrike" baseline="0" dirty="0">
                <a:solidFill>
                  <a:schemeClr val="bg1"/>
                </a:solidFill>
                <a:latin typeface="TimesNewRomanPSMT"/>
              </a:rPr>
              <a:t>hosts will prepare a lavish banquet – Isaiah 66:18-19, 25:6-9</a:t>
            </a:r>
          </a:p>
        </p:txBody>
      </p:sp>
    </p:spTree>
    <p:extLst>
      <p:ext uri="{BB962C8B-B14F-4D97-AF65-F5344CB8AC3E}">
        <p14:creationId xmlns:p14="http://schemas.microsoft.com/office/powerpoint/2010/main" val="92386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18“For I know [the] works [of those who worship other gods] and their thoughts. The time comes that I will gather all nations and languages, and they will come, and will see my glory.</a:t>
            </a:r>
            <a:endParaRPr lang="en-ZA" sz="4000" dirty="0"/>
          </a:p>
        </p:txBody>
      </p:sp>
      <p:sp>
        <p:nvSpPr>
          <p:cNvPr id="2" name="TextBox 1">
            <a:extLst>
              <a:ext uri="{FF2B5EF4-FFF2-40B4-BE49-F238E27FC236}">
                <a16:creationId xmlns:a16="http://schemas.microsoft.com/office/drawing/2014/main" id="{01ABF169-962C-9E30-716F-75C1B4F5BF0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7624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C695159-614A-8691-91B9-6EC7D3609EC0}"/>
              </a:ext>
            </a:extLst>
          </p:cNvPr>
          <p:cNvPicPr>
            <a:picLocks noChangeAspect="1"/>
          </p:cNvPicPr>
          <p:nvPr/>
        </p:nvPicPr>
        <p:blipFill rotWithShape="1">
          <a:blip r:embed="rId2"/>
          <a:srcRect l="1325" r="7545" b="-1"/>
          <a:stretch/>
        </p:blipFill>
        <p:spPr>
          <a:xfrm>
            <a:off x="-1195496" y="1281"/>
            <a:ext cx="13387496" cy="7529071"/>
          </a:xfrm>
          <a:prstGeom prst="rect">
            <a:avLst/>
          </a:prstGeom>
        </p:spPr>
      </p:pic>
      <p:sp>
        <p:nvSpPr>
          <p:cNvPr id="7" name="TextBox 6">
            <a:extLst>
              <a:ext uri="{FF2B5EF4-FFF2-40B4-BE49-F238E27FC236}">
                <a16:creationId xmlns:a16="http://schemas.microsoft.com/office/drawing/2014/main" id="{EBE5F5CC-C1C0-5238-CF14-6213DD852632}"/>
              </a:ext>
            </a:extLst>
          </p:cNvPr>
          <p:cNvSpPr txBox="1"/>
          <p:nvPr/>
        </p:nvSpPr>
        <p:spPr>
          <a:xfrm>
            <a:off x="1300496"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66:18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19“I will set a sign among them, and I will send those who escape of them to the nations, to Tarshish, </a:t>
            </a:r>
            <a:r>
              <a:rPr lang="en-US" sz="3600" b="0" i="0" dirty="0" err="1">
                <a:solidFill>
                  <a:srgbClr val="121212"/>
                </a:solidFill>
                <a:effectLst/>
                <a:latin typeface="ArialMT"/>
              </a:rPr>
              <a:t>Pul</a:t>
            </a:r>
            <a:r>
              <a:rPr lang="en-US" sz="3600" b="0" i="0" dirty="0">
                <a:solidFill>
                  <a:srgbClr val="121212"/>
                </a:solidFill>
                <a:effectLst/>
                <a:latin typeface="ArialMT"/>
              </a:rPr>
              <a:t>, and </a:t>
            </a:r>
            <a:r>
              <a:rPr lang="en-US" sz="3600" b="0" i="0" dirty="0" err="1">
                <a:solidFill>
                  <a:srgbClr val="121212"/>
                </a:solidFill>
                <a:effectLst/>
                <a:latin typeface="ArialMT"/>
              </a:rPr>
              <a:t>Lud</a:t>
            </a:r>
            <a:r>
              <a:rPr lang="en-US" sz="3600" b="0" i="0" dirty="0">
                <a:solidFill>
                  <a:srgbClr val="121212"/>
                </a:solidFill>
                <a:effectLst/>
                <a:latin typeface="ArialMT"/>
              </a:rPr>
              <a:t>, who draw the bow, to Tubal and Javan, to far-away islands, who have not heard my fame, nor have seen my glory; and they shall declare my glory among the nations.</a:t>
            </a:r>
            <a:endParaRPr lang="en-ZA" dirty="0"/>
          </a:p>
        </p:txBody>
      </p:sp>
      <p:sp>
        <p:nvSpPr>
          <p:cNvPr id="2" name="TextBox 1">
            <a:extLst>
              <a:ext uri="{FF2B5EF4-FFF2-40B4-BE49-F238E27FC236}">
                <a16:creationId xmlns:a16="http://schemas.microsoft.com/office/drawing/2014/main" id="{14665A6E-0ED5-539F-C439-3A859D216530}"/>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590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19005A8-59A2-BD25-E869-726E6FF6B09E}"/>
              </a:ext>
            </a:extLst>
          </p:cNvPr>
          <p:cNvPicPr>
            <a:picLocks noChangeAspect="1"/>
          </p:cNvPicPr>
          <p:nvPr/>
        </p:nvPicPr>
        <p:blipFill rotWithShape="1">
          <a:blip r:embed="rId2"/>
          <a:srcRect l="1361" r="3955"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2A6A0FA8-B808-18B4-6F5B-028892E184BF}"/>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Isaiah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66:19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6In this mountain, Yahweh of Armies will make all peoples a feast of choice meat, a feast of choice wines, of choice meat full of marrow, of well refined choice wines. </a:t>
            </a:r>
          </a:p>
        </p:txBody>
      </p:sp>
      <p:sp>
        <p:nvSpPr>
          <p:cNvPr id="2" name="TextBox 1">
            <a:extLst>
              <a:ext uri="{FF2B5EF4-FFF2-40B4-BE49-F238E27FC236}">
                <a16:creationId xmlns:a16="http://schemas.microsoft.com/office/drawing/2014/main" id="{5DEB763A-16FE-173A-FBC4-4BBD5972EDA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6609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537</Words>
  <Application>Microsoft Office PowerPoint</Application>
  <PresentationFormat>Widescreen</PresentationFormat>
  <Paragraphs>40</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ArialMT</vt:lpstr>
      <vt:lpstr>Calibri</vt:lpstr>
      <vt:lpstr>Calibri Light</vt:lpstr>
      <vt:lpstr>Microsoft Himalaya</vt:lpstr>
      <vt:lpstr>TimesNewRomanPS-BoldMT</vt:lpstr>
      <vt:lpstr>TimesNewRomanPSMT</vt:lpstr>
      <vt:lpstr>Office Theme</vt:lpstr>
      <vt:lpstr>24-8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16</cp:revision>
  <dcterms:created xsi:type="dcterms:W3CDTF">2021-07-20T09:23:46Z</dcterms:created>
  <dcterms:modified xsi:type="dcterms:W3CDTF">2023-01-21T14:57:01Z</dcterms:modified>
</cp:coreProperties>
</file>