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468" r:id="rId2"/>
    <p:sldId id="509" r:id="rId3"/>
    <p:sldId id="439" r:id="rId4"/>
    <p:sldId id="510" r:id="rId5"/>
    <p:sldId id="441" r:id="rId6"/>
    <p:sldId id="442" r:id="rId7"/>
    <p:sldId id="443" r:id="rId8"/>
    <p:sldId id="507" r:id="rId9"/>
    <p:sldId id="444" r:id="rId10"/>
    <p:sldId id="508" r:id="rId11"/>
    <p:sldId id="445" r:id="rId12"/>
    <p:sldId id="446" r:id="rId13"/>
    <p:sldId id="447" r:id="rId14"/>
    <p:sldId id="448" r:id="rId15"/>
    <p:sldId id="449" r:id="rId16"/>
    <p:sldId id="450" r:id="rId17"/>
    <p:sldId id="451" r:id="rId18"/>
    <p:sldId id="452" r:id="rId19"/>
    <p:sldId id="453" r:id="rId20"/>
    <p:sldId id="454" r:id="rId21"/>
    <p:sldId id="457" r:id="rId22"/>
    <p:sldId id="458" r:id="rId23"/>
    <p:sldId id="459" r:id="rId24"/>
    <p:sldId id="460" r:id="rId25"/>
    <p:sldId id="461" r:id="rId26"/>
    <p:sldId id="462" r:id="rId27"/>
    <p:sldId id="463" r:id="rId28"/>
    <p:sldId id="464" r:id="rId29"/>
    <p:sldId id="466" r:id="rId30"/>
    <p:sldId id="467" r:id="rId31"/>
    <p:sldId id="469" r:id="rId32"/>
    <p:sldId id="470"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6" r:id="rId47"/>
    <p:sldId id="487" r:id="rId48"/>
    <p:sldId id="488" r:id="rId49"/>
    <p:sldId id="491" r:id="rId50"/>
    <p:sldId id="492" r:id="rId51"/>
    <p:sldId id="493" r:id="rId52"/>
    <p:sldId id="494" r:id="rId53"/>
    <p:sldId id="495" r:id="rId54"/>
    <p:sldId id="496" r:id="rId55"/>
    <p:sldId id="511" r:id="rId56"/>
    <p:sldId id="498" r:id="rId57"/>
    <p:sldId id="499" r:id="rId58"/>
    <p:sldId id="489" r:id="rId59"/>
    <p:sldId id="505" r:id="rId60"/>
    <p:sldId id="501" r:id="rId61"/>
    <p:sldId id="502" r:id="rId62"/>
    <p:sldId id="503" r:id="rId63"/>
    <p:sldId id="506" r:id="rId64"/>
    <p:sldId id="50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60BBC6-CA02-461A-8AD9-171EDA1201B5}" v="33" dt="2023-01-19T10:33:06.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79" autoAdjust="0"/>
    <p:restoredTop sz="83852" autoAdjust="0"/>
  </p:normalViewPr>
  <p:slideViewPr>
    <p:cSldViewPr snapToGrid="0">
      <p:cViewPr varScale="1">
        <p:scale>
          <a:sx n="57" d="100"/>
          <a:sy n="57" d="100"/>
        </p:scale>
        <p:origin x="62"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F8349-46FF-DE10-1E42-45DB6289A33F}"/>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ACD3F5C-604B-C9A7-0231-BE9F7CA4A2D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69354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4I, Nebuchadnezzar, was at rest in my house, and flourishing in my palace. 5I saw a dream which made me afraid; and the thoughts on my bed and the visions of my head troubled me.</a:t>
            </a:r>
            <a:endParaRPr lang="en-ZA" dirty="0"/>
          </a:p>
        </p:txBody>
      </p:sp>
      <p:sp>
        <p:nvSpPr>
          <p:cNvPr id="2" name="TextBox 1">
            <a:extLst>
              <a:ext uri="{FF2B5EF4-FFF2-40B4-BE49-F238E27FC236}">
                <a16:creationId xmlns:a16="http://schemas.microsoft.com/office/drawing/2014/main" id="{9661B231-3DBF-EE60-B85C-ABAEF978DDC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66098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F1237A-99B2-6180-62F4-00FB3768485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D55B78D-2341-AD06-D37D-08CF25E8EE47}"/>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6Therefore I made a decree to bring in all the wise men of Babylon before me, that they might make known to me the interpretation of the dream. </a:t>
            </a:r>
            <a:endParaRPr lang="en-ZA" dirty="0"/>
          </a:p>
        </p:txBody>
      </p:sp>
      <p:sp>
        <p:nvSpPr>
          <p:cNvPr id="2" name="TextBox 1">
            <a:extLst>
              <a:ext uri="{FF2B5EF4-FFF2-40B4-BE49-F238E27FC236}">
                <a16:creationId xmlns:a16="http://schemas.microsoft.com/office/drawing/2014/main" id="{694CF623-FA47-82DF-2137-08624B41FA7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BDD0B2B-647A-36B6-53BF-5C9B786A1468}"/>
              </a:ext>
            </a:extLst>
          </p:cNvPr>
          <p:cNvPicPr>
            <a:picLocks noChangeAspect="1"/>
          </p:cNvPicPr>
          <p:nvPr/>
        </p:nvPicPr>
        <p:blipFill rotWithShape="1">
          <a:blip r:embed="rId2"/>
          <a:srcRect t="1834" b="597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0F155BA-1EE0-7CD4-BD7A-F98B64CCB646}"/>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7Then the magicians, the enchanters, the Chaldeans, and the soothsayers came in; and I told them the dream, but they didn’t make known to me its interpretation. </a:t>
            </a:r>
            <a:endParaRPr lang="en-ZA" dirty="0"/>
          </a:p>
        </p:txBody>
      </p:sp>
      <p:sp>
        <p:nvSpPr>
          <p:cNvPr id="2" name="TextBox 1">
            <a:extLst>
              <a:ext uri="{FF2B5EF4-FFF2-40B4-BE49-F238E27FC236}">
                <a16:creationId xmlns:a16="http://schemas.microsoft.com/office/drawing/2014/main" id="{E3DB3FF9-570D-9154-C785-83AEB722EF3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60448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8980BE-2EFC-9620-77AD-CE920420D83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3825E4B-2CFA-E258-50B4-D8C8DBBC501D}"/>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8But at last, Daniel came in before me, whose name was Belteshazzar according to the name of my god, and in whom is the spirit of the holy gods. I told the dream before him, saying,</a:t>
            </a:r>
            <a:endParaRPr lang="en-ZA" sz="1600" dirty="0"/>
          </a:p>
        </p:txBody>
      </p:sp>
      <p:sp>
        <p:nvSpPr>
          <p:cNvPr id="3" name="TextBox 2">
            <a:extLst>
              <a:ext uri="{FF2B5EF4-FFF2-40B4-BE49-F238E27FC236}">
                <a16:creationId xmlns:a16="http://schemas.microsoft.com/office/drawing/2014/main" id="{035C17C6-CC49-F6CA-AE74-C1C76AAA5B6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634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855669A-D160-A4B1-6A0F-AED18319B8EF}"/>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08724BE-497D-24E7-EDAB-F287F7625DE0}"/>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9“Belteshazzar, master of the magicians, because I know that the spirit of the holy gods is in you and no secret troubles you, tell me the visions of my dream that I have seen, and its interpretation. </a:t>
            </a:r>
            <a:endParaRPr lang="en-ZA" dirty="0"/>
          </a:p>
        </p:txBody>
      </p:sp>
      <p:sp>
        <p:nvSpPr>
          <p:cNvPr id="2" name="TextBox 1">
            <a:extLst>
              <a:ext uri="{FF2B5EF4-FFF2-40B4-BE49-F238E27FC236}">
                <a16:creationId xmlns:a16="http://schemas.microsoft.com/office/drawing/2014/main" id="{B703E469-A2FF-6709-0672-B92D83FEBD5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334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7B7F71C-D1F9-6B7C-EC8F-EB14D98D5FC1}"/>
              </a:ext>
            </a:extLst>
          </p:cNvPr>
          <p:cNvSpPr txBox="1"/>
          <p:nvPr/>
        </p:nvSpPr>
        <p:spPr>
          <a:xfrm>
            <a:off x="869015" y="0"/>
            <a:ext cx="5975129" cy="4031673"/>
          </a:xfrm>
          <a:prstGeom prst="rect">
            <a:avLst/>
          </a:prstGeom>
          <a:noFill/>
        </p:spPr>
        <p:txBody>
          <a:bodyPr wrap="square" rtlCol="0">
            <a:noAutofit/>
          </a:bodyPr>
          <a:lstStyle/>
          <a:p>
            <a:r>
              <a:rPr lang="en-US" sz="6000" b="0" i="0" u="none" strike="noStrike" baseline="0" dirty="0">
                <a:solidFill>
                  <a:schemeClr val="bg1"/>
                </a:solidFill>
                <a:latin typeface="TimesNewRomanPSMT"/>
              </a:rPr>
              <a:t>Nebuchadnezzar’s Tree Dream – Daniel 4:1-37</a:t>
            </a:r>
            <a:endParaRPr lang="en-ZA" sz="6000" dirty="0">
              <a:solidFill>
                <a:schemeClr val="bg1"/>
              </a:solidFill>
            </a:endParaRPr>
          </a:p>
        </p:txBody>
      </p:sp>
    </p:spTree>
    <p:extLst>
      <p:ext uri="{BB962C8B-B14F-4D97-AF65-F5344CB8AC3E}">
        <p14:creationId xmlns:p14="http://schemas.microsoft.com/office/powerpoint/2010/main" val="1689062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A508232-8A83-45DD-75E0-6C961CB0B673}"/>
              </a:ext>
            </a:extLst>
          </p:cNvPr>
          <p:cNvPicPr>
            <a:picLocks noChangeAspect="1"/>
          </p:cNvPicPr>
          <p:nvPr/>
        </p:nvPicPr>
        <p:blipFill>
          <a:blip r:embed="rId2"/>
          <a:stretch>
            <a:fillRect/>
          </a:stretch>
        </p:blipFill>
        <p:spPr>
          <a:xfrm>
            <a:off x="0" y="-231421"/>
            <a:ext cx="12192000" cy="7089422"/>
          </a:xfrm>
          <a:prstGeom prst="rect">
            <a:avLst/>
          </a:prstGeom>
        </p:spPr>
      </p:pic>
      <p:sp>
        <p:nvSpPr>
          <p:cNvPr id="5" name="TextBox 4">
            <a:extLst>
              <a:ext uri="{FF2B5EF4-FFF2-40B4-BE49-F238E27FC236}">
                <a16:creationId xmlns:a16="http://schemas.microsoft.com/office/drawing/2014/main" id="{B5A67014-8FF5-2BE0-5147-2563BF52C97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10These were the visions of my head on my bed: I saw, and behold, a tree in the middle of the earth; and its height was great. 11The tree grew and was strong. Its height reached to the sky and its sight to the end of all the earth.</a:t>
            </a:r>
            <a:endParaRPr lang="en-ZA" dirty="0"/>
          </a:p>
        </p:txBody>
      </p:sp>
      <p:sp>
        <p:nvSpPr>
          <p:cNvPr id="2" name="TextBox 1">
            <a:extLst>
              <a:ext uri="{FF2B5EF4-FFF2-40B4-BE49-F238E27FC236}">
                <a16:creationId xmlns:a16="http://schemas.microsoft.com/office/drawing/2014/main" id="{5D38A14C-3F44-7078-EE48-56AB3369BFC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184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ADCB33-F81C-6543-EF84-3E42D558E791}"/>
              </a:ext>
            </a:extLst>
          </p:cNvPr>
          <p:cNvPicPr>
            <a:picLocks noChangeAspect="1"/>
          </p:cNvPicPr>
          <p:nvPr/>
        </p:nvPicPr>
        <p:blipFill rotWithShape="1">
          <a:blip r:embed="rId2"/>
          <a:srcRect l="5466" r="29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DBBC97F-9A7B-B8A4-BBBF-C9337150E0A6}"/>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12Its leaves were beautiful, and it had much fruit, and in it was food for all. The animals of the field had shade under it, and the birds of the sky lived in its branches, and all flesh was fed from it.</a:t>
            </a:r>
            <a:endParaRPr lang="en-ZA" dirty="0"/>
          </a:p>
        </p:txBody>
      </p:sp>
      <p:sp>
        <p:nvSpPr>
          <p:cNvPr id="2" name="TextBox 1">
            <a:extLst>
              <a:ext uri="{FF2B5EF4-FFF2-40B4-BE49-F238E27FC236}">
                <a16:creationId xmlns:a16="http://schemas.microsoft.com/office/drawing/2014/main" id="{18D0F1E4-932D-12D3-2030-C51EC73F883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783514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C484FA-9D89-F892-6623-6BA510A221F1}"/>
              </a:ext>
            </a:extLst>
          </p:cNvPr>
          <p:cNvPicPr>
            <a:picLocks noChangeAspect="1"/>
          </p:cNvPicPr>
          <p:nvPr/>
        </p:nvPicPr>
        <p:blipFill rotWithShape="1">
          <a:blip r:embed="rId2"/>
          <a:srcRect l="2117" r="53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A2E185C-A6B2-40C7-8702-113ADE062269}"/>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13“I saw in the visions of my head on my bed, and behold, a holy watcher came down from the sky. </a:t>
            </a:r>
            <a:endParaRPr lang="en-ZA" dirty="0"/>
          </a:p>
        </p:txBody>
      </p:sp>
      <p:sp>
        <p:nvSpPr>
          <p:cNvPr id="3" name="TextBox 2">
            <a:extLst>
              <a:ext uri="{FF2B5EF4-FFF2-40B4-BE49-F238E27FC236}">
                <a16:creationId xmlns:a16="http://schemas.microsoft.com/office/drawing/2014/main" id="{C0D9AC94-6DF3-917F-7B0C-48C8769D086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68250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E85718-DE68-7A0F-0D47-A2B359F17082}"/>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FEC944-2137-6D6D-5514-FB91AE381D3F}"/>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14He cried aloud and said this: ‘Cut down the tree, and cut off its branches! Shake off its leaves and scatter its fruit! Let the animals get away from under it and the birds from its branches. </a:t>
            </a:r>
            <a:endParaRPr lang="en-ZA" dirty="0"/>
          </a:p>
        </p:txBody>
      </p:sp>
      <p:sp>
        <p:nvSpPr>
          <p:cNvPr id="2" name="TextBox 1">
            <a:extLst>
              <a:ext uri="{FF2B5EF4-FFF2-40B4-BE49-F238E27FC236}">
                <a16:creationId xmlns:a16="http://schemas.microsoft.com/office/drawing/2014/main" id="{35A68827-8395-338C-680F-4D64FD01C2B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98232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1385FD-8C05-5223-C2E8-F530F79598A7}"/>
              </a:ext>
            </a:extLst>
          </p:cNvPr>
          <p:cNvPicPr>
            <a:picLocks noChangeAspect="1"/>
          </p:cNvPicPr>
          <p:nvPr/>
        </p:nvPicPr>
        <p:blipFill rotWithShape="1">
          <a:blip r:embed="rId2"/>
          <a:srcRect t="3414" b="86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E132608-8461-E57B-E103-DF4C0510D0E4}"/>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15Nevertheless leave the stump of its roots in the earth, even with a band of iron and bronze, in the tender grass of the field; and let it be wet with the dew of the sky. Let his portion be with the animals in the grass of the earth. </a:t>
            </a:r>
            <a:endParaRPr lang="en-ZA" dirty="0"/>
          </a:p>
        </p:txBody>
      </p:sp>
      <p:sp>
        <p:nvSpPr>
          <p:cNvPr id="3" name="TextBox 2">
            <a:extLst>
              <a:ext uri="{FF2B5EF4-FFF2-40B4-BE49-F238E27FC236}">
                <a16:creationId xmlns:a16="http://schemas.microsoft.com/office/drawing/2014/main" id="{5AAB0DCD-093F-F3E3-192D-66DC0990931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8107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Nebuchadnezzar’s Tree Dream – Daniel 4:1-37 (Right Bottom)</a:t>
            </a:r>
          </a:p>
        </p:txBody>
      </p:sp>
      <p:sp>
        <p:nvSpPr>
          <p:cNvPr id="3" name="TextBox 2">
            <a:extLst>
              <a:ext uri="{FF2B5EF4-FFF2-40B4-BE49-F238E27FC236}">
                <a16:creationId xmlns:a16="http://schemas.microsoft.com/office/drawing/2014/main" id="{D6214C58-002B-E92E-D6DF-DD1BA3AA10E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52474EBB-7204-6F60-EDCB-58780F8A7FAF}"/>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52DE3B62-D934-0636-9E9F-0F97A2C10A77}"/>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16Let his heart be changed from man’s, and let an animal’s heart be given to him. Then let seven times pass over him.</a:t>
            </a:r>
            <a:endParaRPr lang="en-ZA" dirty="0"/>
          </a:p>
        </p:txBody>
      </p:sp>
      <p:sp>
        <p:nvSpPr>
          <p:cNvPr id="2" name="TextBox 1">
            <a:extLst>
              <a:ext uri="{FF2B5EF4-FFF2-40B4-BE49-F238E27FC236}">
                <a16:creationId xmlns:a16="http://schemas.microsoft.com/office/drawing/2014/main" id="{47B4E8C6-5AD2-C6E3-58A4-8DFF7B6DF43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67353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E05D97-0207-C1C9-A5D8-2DF2DA7B85DB}"/>
              </a:ext>
            </a:extLst>
          </p:cNvPr>
          <p:cNvPicPr>
            <a:picLocks noChangeAspect="1"/>
          </p:cNvPicPr>
          <p:nvPr/>
        </p:nvPicPr>
        <p:blipFill rotWithShape="1">
          <a:blip r:embed="rId2"/>
          <a:srcRect t="2780" b="502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A0FF239-0AAB-9C21-7B50-EB9ED9433211}"/>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03347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19Then Daniel, whose name was Belteshazzar, was stricken mute for a while, and his thoughts troubled him. The king answered, “Belteshazzar, don’t let the dream or the interpretation, trouble you.”</a:t>
            </a:r>
          </a:p>
        </p:txBody>
      </p:sp>
      <p:sp>
        <p:nvSpPr>
          <p:cNvPr id="2" name="TextBox 1">
            <a:extLst>
              <a:ext uri="{FF2B5EF4-FFF2-40B4-BE49-F238E27FC236}">
                <a16:creationId xmlns:a16="http://schemas.microsoft.com/office/drawing/2014/main" id="{EF7A1722-B8A1-8398-7C18-266B1967D6B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01347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AA85D5-7971-C1B3-ABAB-64E6CFBC50F9}"/>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7C8FB3D-3567-973D-1DFC-EE813B82CA8C}"/>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8549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Belteshazzar answered, “My lord, may the dream be for those who hate you, and its interpretation to your adversaries. </a:t>
            </a:r>
            <a:endParaRPr lang="en-ZA" dirty="0"/>
          </a:p>
        </p:txBody>
      </p:sp>
      <p:sp>
        <p:nvSpPr>
          <p:cNvPr id="2" name="TextBox 1">
            <a:extLst>
              <a:ext uri="{FF2B5EF4-FFF2-40B4-BE49-F238E27FC236}">
                <a16:creationId xmlns:a16="http://schemas.microsoft.com/office/drawing/2014/main" id="{84AB5A19-93AE-4CE6-04EA-B5DDAF0AEC3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7261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FF6DBB-DD60-17FB-DA03-30632B504BD5}"/>
              </a:ext>
            </a:extLst>
          </p:cNvPr>
          <p:cNvPicPr>
            <a:picLocks noChangeAspect="1"/>
          </p:cNvPicPr>
          <p:nvPr/>
        </p:nvPicPr>
        <p:blipFill rotWithShape="1">
          <a:blip r:embed="rId2"/>
          <a:srcRect t="743" b="145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27B2022-9AD6-DB5F-D3D1-4BBBCA986881}"/>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80429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20The tree that you saw, which grew and was strong, whose height reached to the sky and its sight to all the earth; 21whose leaves were beautiful and its fruit plentiful, and in it was food for all; under which the animals of the field lived, and on whose branches the birds of the sky had their habitation—</a:t>
            </a:r>
            <a:endParaRPr lang="en-ZA" dirty="0"/>
          </a:p>
        </p:txBody>
      </p:sp>
      <p:sp>
        <p:nvSpPr>
          <p:cNvPr id="2" name="TextBox 1">
            <a:extLst>
              <a:ext uri="{FF2B5EF4-FFF2-40B4-BE49-F238E27FC236}">
                <a16:creationId xmlns:a16="http://schemas.microsoft.com/office/drawing/2014/main" id="{AC9CBD2C-8167-3861-5AC1-C5E1F33FEE7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80109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3D2AE7-86AB-9EF6-09CC-BA185967B69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C78DD13-A5C6-9B57-2386-492D7B1E7891}"/>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6922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22it is you, O king, that have grown and become strong; for your greatness has grown, and reaches to the sky, and your dominion to the end of the earth.</a:t>
            </a:r>
            <a:endParaRPr lang="en-ZA" dirty="0"/>
          </a:p>
        </p:txBody>
      </p:sp>
      <p:sp>
        <p:nvSpPr>
          <p:cNvPr id="2" name="TextBox 1">
            <a:extLst>
              <a:ext uri="{FF2B5EF4-FFF2-40B4-BE49-F238E27FC236}">
                <a16:creationId xmlns:a16="http://schemas.microsoft.com/office/drawing/2014/main" id="{535B520F-96A4-306A-D31F-EB63411D740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39814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CDB3B60-88F2-91EF-829F-4626290CFDD7}"/>
              </a:ext>
            </a:extLst>
          </p:cNvPr>
          <p:cNvSpPr txBox="1"/>
          <p:nvPr/>
        </p:nvSpPr>
        <p:spPr>
          <a:xfrm>
            <a:off x="869015" y="0"/>
            <a:ext cx="5975129" cy="4031673"/>
          </a:xfrm>
          <a:prstGeom prst="rect">
            <a:avLst/>
          </a:prstGeom>
          <a:noFill/>
        </p:spPr>
        <p:txBody>
          <a:bodyPr wrap="square" rtlCol="0">
            <a:noAutofit/>
          </a:bodyPr>
          <a:lstStyle/>
          <a:p>
            <a:r>
              <a:rPr lang="en-US" sz="6000" b="0" i="0" u="none" strike="noStrike" baseline="0" dirty="0">
                <a:solidFill>
                  <a:schemeClr val="bg1"/>
                </a:solidFill>
                <a:latin typeface="TimesNewRomanPSMT"/>
              </a:rPr>
              <a:t>Nebuchadnezzar’s Tree Dream – Daniel 4:1-37</a:t>
            </a:r>
            <a:endParaRPr lang="en-ZA" sz="6000" dirty="0">
              <a:solidFill>
                <a:schemeClr val="bg1"/>
              </a:solidFill>
            </a:endParaRPr>
          </a:p>
        </p:txBody>
      </p:sp>
    </p:spTree>
    <p:extLst>
      <p:ext uri="{BB962C8B-B14F-4D97-AF65-F5344CB8AC3E}">
        <p14:creationId xmlns:p14="http://schemas.microsoft.com/office/powerpoint/2010/main" val="1055136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FDDEA4-47C5-07F9-CAA6-18F3E94B49A4}"/>
              </a:ext>
            </a:extLst>
          </p:cNvPr>
          <p:cNvPicPr>
            <a:picLocks noChangeAspect="1"/>
          </p:cNvPicPr>
          <p:nvPr/>
        </p:nvPicPr>
        <p:blipFill rotWithShape="1">
          <a:blip r:embed="rId2"/>
          <a:srcRect t="2065" b="301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95FD419-953B-8AC2-EF40-C6545208070A}"/>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97643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24“This is the interpretation, O king, and it is the decree of the Most High, which has come on my lord the king: </a:t>
            </a:r>
            <a:endParaRPr lang="en-ZA" sz="3200" dirty="0"/>
          </a:p>
        </p:txBody>
      </p:sp>
      <p:sp>
        <p:nvSpPr>
          <p:cNvPr id="3" name="TextBox 2">
            <a:extLst>
              <a:ext uri="{FF2B5EF4-FFF2-40B4-BE49-F238E27FC236}">
                <a16:creationId xmlns:a16="http://schemas.microsoft.com/office/drawing/2014/main" id="{9937664E-F02E-CDCB-1CB4-67F7CC190FB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057485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6247CEA-8A56-FC3F-B825-156D79D79ECB}"/>
              </a:ext>
            </a:extLst>
          </p:cNvPr>
          <p:cNvPicPr>
            <a:picLocks noChangeAspect="1"/>
          </p:cNvPicPr>
          <p:nvPr/>
        </p:nvPicPr>
        <p:blipFill>
          <a:blip r:embed="rId2"/>
          <a:stretch>
            <a:fillRect/>
          </a:stretch>
        </p:blipFill>
        <p:spPr>
          <a:xfrm>
            <a:off x="0" y="-1"/>
            <a:ext cx="12192000" cy="7222485"/>
          </a:xfrm>
          <a:prstGeom prst="rect">
            <a:avLst/>
          </a:prstGeom>
        </p:spPr>
      </p:pic>
      <p:sp>
        <p:nvSpPr>
          <p:cNvPr id="5" name="TextBox 4">
            <a:extLst>
              <a:ext uri="{FF2B5EF4-FFF2-40B4-BE49-F238E27FC236}">
                <a16:creationId xmlns:a16="http://schemas.microsoft.com/office/drawing/2014/main" id="{EF8CAC3F-4CC6-C798-6CF4-31565A830B21}"/>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59993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25You will be driven from men and your dwelling shall be with the animals of the field. You will be made to eat grass as oxen, and will be wet with the dew of the sky, and seven times shall pass over you, until you know that the Most High rules in the kingdom of men, and gives it to whomever he will. </a:t>
            </a:r>
            <a:endParaRPr lang="en-ZA" sz="3600" dirty="0"/>
          </a:p>
        </p:txBody>
      </p:sp>
      <p:sp>
        <p:nvSpPr>
          <p:cNvPr id="2" name="TextBox 1">
            <a:extLst>
              <a:ext uri="{FF2B5EF4-FFF2-40B4-BE49-F238E27FC236}">
                <a16:creationId xmlns:a16="http://schemas.microsoft.com/office/drawing/2014/main" id="{D0F3033F-4E48-E6BE-7F08-D892D3D1819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220131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64298A-74A8-434C-2556-4379C366FB2F}"/>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69071D8-B261-58B7-816B-D9E060382667}"/>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5713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26Whereas it was commanded to leave the stump of the roots of the tree, your kingdom shall be sure to you after you know that Heavens rules.</a:t>
            </a:r>
            <a:endParaRPr lang="en-ZA" dirty="0"/>
          </a:p>
        </p:txBody>
      </p:sp>
      <p:sp>
        <p:nvSpPr>
          <p:cNvPr id="5" name="TextBox 4">
            <a:extLst>
              <a:ext uri="{FF2B5EF4-FFF2-40B4-BE49-F238E27FC236}">
                <a16:creationId xmlns:a16="http://schemas.microsoft.com/office/drawing/2014/main" id="{0C845355-A02D-F37A-E0C2-CDD6008659D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927898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E6F1C9-DDE8-0A7A-D829-F4C0806B476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C451BAB-61C7-7C15-1B26-44F47D3B2A7F}"/>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008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27Therefore, O king, let my counsel be acceptable to you, and break off your sins by righteousness, and your iniquities by showing mercy to the poor. Perhaps there may be a lengthening of your tranquility.”</a:t>
            </a:r>
            <a:endParaRPr lang="en-ZA" dirty="0"/>
          </a:p>
        </p:txBody>
      </p:sp>
      <p:sp>
        <p:nvSpPr>
          <p:cNvPr id="2" name="TextBox 1">
            <a:extLst>
              <a:ext uri="{FF2B5EF4-FFF2-40B4-BE49-F238E27FC236}">
                <a16:creationId xmlns:a16="http://schemas.microsoft.com/office/drawing/2014/main" id="{80A84694-4328-8E7B-3FB0-EDC7D296399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41017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007C6E-6568-F514-C223-B440C320BA5A}"/>
              </a:ext>
            </a:extLst>
          </p:cNvPr>
          <p:cNvPicPr>
            <a:picLocks noChangeAspect="1"/>
          </p:cNvPicPr>
          <p:nvPr/>
        </p:nvPicPr>
        <p:blipFill rotWithShape="1">
          <a:blip r:embed="rId2"/>
          <a:srcRect t="2791" b="107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682B529-50A1-7128-1276-07C2CF453957}"/>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5046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28All this came on the King Nebuchadnezzar. 29At the end of twelve months he was walking in the royal palace of Babylon.</a:t>
            </a:r>
            <a:endParaRPr lang="en-ZA" dirty="0"/>
          </a:p>
        </p:txBody>
      </p:sp>
      <p:sp>
        <p:nvSpPr>
          <p:cNvPr id="5" name="TextBox 4">
            <a:extLst>
              <a:ext uri="{FF2B5EF4-FFF2-40B4-BE49-F238E27FC236}">
                <a16:creationId xmlns:a16="http://schemas.microsoft.com/office/drawing/2014/main" id="{22CD26ED-6870-BAD3-7EBF-AE7C1763831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214552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Daniel4:1Nebuchadnezzar the king,</a:t>
            </a:r>
          </a:p>
          <a:p>
            <a:pPr algn="l"/>
            <a:r>
              <a:rPr lang="en-US" sz="4000" b="0" i="0" dirty="0">
                <a:solidFill>
                  <a:srgbClr val="121212"/>
                </a:solidFill>
                <a:effectLst/>
                <a:latin typeface="ArialMT"/>
              </a:rPr>
              <a:t>to all the peoples, nations, and languages, who dwell in all the earth: Peace be multiplied to you.</a:t>
            </a:r>
          </a:p>
          <a:p>
            <a:endParaRPr lang="en-ZA" dirty="0"/>
          </a:p>
        </p:txBody>
      </p:sp>
      <p:sp>
        <p:nvSpPr>
          <p:cNvPr id="2" name="TextBox 1">
            <a:extLst>
              <a:ext uri="{FF2B5EF4-FFF2-40B4-BE49-F238E27FC236}">
                <a16:creationId xmlns:a16="http://schemas.microsoft.com/office/drawing/2014/main" id="{746AE625-CEAD-97A1-F065-482B626B718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AC75CE-ABED-CD71-B721-13F2BBF9C09C}"/>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E3739D5-6D13-911E-AF43-0069EADC0D45}"/>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23362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a:t>
            </a:r>
            <a:r>
              <a:rPr lang="en-US" sz="4400" b="0" i="0" dirty="0">
                <a:solidFill>
                  <a:srgbClr val="121212"/>
                </a:solidFill>
                <a:effectLst/>
                <a:latin typeface="ArialMT"/>
              </a:rPr>
              <a:t> 30The king spoke and said, “Is not this great Babylon, which I have built for the royal dwelling place by the might of my power and for the glory of my majesty?”</a:t>
            </a:r>
            <a:endParaRPr lang="en-ZA" dirty="0"/>
          </a:p>
        </p:txBody>
      </p:sp>
      <p:sp>
        <p:nvSpPr>
          <p:cNvPr id="2" name="TextBox 1">
            <a:extLst>
              <a:ext uri="{FF2B5EF4-FFF2-40B4-BE49-F238E27FC236}">
                <a16:creationId xmlns:a16="http://schemas.microsoft.com/office/drawing/2014/main" id="{5DB20B2F-BADA-0736-4F89-0AAD2B9D7F6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704833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F87A4C-A2CC-396E-CDB0-6A69A9ED8F6E}"/>
              </a:ext>
            </a:extLst>
          </p:cNvPr>
          <p:cNvPicPr>
            <a:picLocks noChangeAspect="1"/>
          </p:cNvPicPr>
          <p:nvPr/>
        </p:nvPicPr>
        <p:blipFill rotWithShape="1">
          <a:blip r:embed="rId2"/>
          <a:srcRect l="1927" r="1272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4E6F2EC-87DD-9518-1DE8-A3C1DA4FADCD}"/>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0679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31While the word was in the king’s mouth, a voice came from the sky, saying, “O King Nebuchadnezzar, to you it is spoken: ‘The kingdom has departed from you. </a:t>
            </a:r>
            <a:endParaRPr lang="en-ZA" dirty="0"/>
          </a:p>
        </p:txBody>
      </p:sp>
      <p:sp>
        <p:nvSpPr>
          <p:cNvPr id="3" name="TextBox 2">
            <a:extLst>
              <a:ext uri="{FF2B5EF4-FFF2-40B4-BE49-F238E27FC236}">
                <a16:creationId xmlns:a16="http://schemas.microsoft.com/office/drawing/2014/main" id="{71A97983-C182-42B6-51A7-62B20BCCCA7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70687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D017C2-2BC7-F47E-FC28-36FCA30970AD}"/>
              </a:ext>
            </a:extLst>
          </p:cNvPr>
          <p:cNvPicPr>
            <a:picLocks noChangeAspect="1"/>
          </p:cNvPicPr>
          <p:nvPr/>
        </p:nvPicPr>
        <p:blipFill rotWithShape="1">
          <a:blip r:embed="rId2"/>
          <a:srcRect t="3251" b="4553"/>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C47DB89-A83F-96CD-8194-F6E5AAFDFD98}"/>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10005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32You shall be driven from men, and your dwelling shall be with the animals of the field. You shall be made to eat grass like oxen. Seven times shall pass over you, until you know that the Most High rules in the kingdom of men, and gives it to whomever he will.’”</a:t>
            </a:r>
            <a:endParaRPr lang="en-ZA" sz="3600" dirty="0"/>
          </a:p>
        </p:txBody>
      </p:sp>
      <p:sp>
        <p:nvSpPr>
          <p:cNvPr id="2" name="TextBox 1">
            <a:extLst>
              <a:ext uri="{FF2B5EF4-FFF2-40B4-BE49-F238E27FC236}">
                <a16:creationId xmlns:a16="http://schemas.microsoft.com/office/drawing/2014/main" id="{F5797737-AF57-FBA5-A483-6349B703327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550033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66338B-1487-BD6B-E250-E3B7DE98C191}"/>
              </a:ext>
            </a:extLst>
          </p:cNvPr>
          <p:cNvPicPr>
            <a:picLocks noChangeAspect="1"/>
          </p:cNvPicPr>
          <p:nvPr/>
        </p:nvPicPr>
        <p:blipFill rotWithShape="1">
          <a:blip r:embed="rId2"/>
          <a:srcRect t="11189" b="937"/>
          <a:stretch/>
        </p:blipFill>
        <p:spPr>
          <a:xfrm>
            <a:off x="19" y="1282"/>
            <a:ext cx="12310513" cy="6856718"/>
          </a:xfrm>
          <a:prstGeom prst="rect">
            <a:avLst/>
          </a:prstGeom>
        </p:spPr>
      </p:pic>
      <p:sp>
        <p:nvSpPr>
          <p:cNvPr id="7" name="TextBox 6">
            <a:extLst>
              <a:ext uri="{FF2B5EF4-FFF2-40B4-BE49-F238E27FC236}">
                <a16:creationId xmlns:a16="http://schemas.microsoft.com/office/drawing/2014/main" id="{A0F2FA23-83B1-2B7D-619A-A87D5469AA8B}"/>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93965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33This was fulfilled the same hour on Nebuchadnezzar. He was driven from men and ate grass like oxen; and his body was wet with the dew of the sky until his hair had grown like eagles’ feathers, and his nails like birds’ claws.</a:t>
            </a:r>
            <a:endParaRPr lang="en-ZA" dirty="0"/>
          </a:p>
        </p:txBody>
      </p:sp>
      <p:sp>
        <p:nvSpPr>
          <p:cNvPr id="2" name="TextBox 1">
            <a:extLst>
              <a:ext uri="{FF2B5EF4-FFF2-40B4-BE49-F238E27FC236}">
                <a16:creationId xmlns:a16="http://schemas.microsoft.com/office/drawing/2014/main" id="{B9801F80-159D-79E9-62C7-46F02F59D1A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6723150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446B4E-4D57-2A0A-EB83-F4927700F3F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482D64F-565C-B1C7-B0A0-DA3DABEBAEF6}"/>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78872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34At the end of the days I, Nebuchadnezzar, lifted up my eyes to heaven, and my understanding returned to me; and I blessed the Most High, and I praised and honored him who lives forever,</a:t>
            </a:r>
          </a:p>
          <a:p>
            <a:pPr algn="l"/>
            <a:r>
              <a:rPr lang="en-US" sz="3600" b="0" i="0" dirty="0">
                <a:solidFill>
                  <a:srgbClr val="121212"/>
                </a:solidFill>
                <a:effectLst/>
                <a:latin typeface="ArialMT"/>
              </a:rPr>
              <a:t>for his dominion is an everlasting dominion,</a:t>
            </a:r>
          </a:p>
          <a:p>
            <a:pPr algn="l"/>
            <a:r>
              <a:rPr lang="en-US" sz="3600" b="0" i="0" dirty="0">
                <a:solidFill>
                  <a:srgbClr val="121212"/>
                </a:solidFill>
                <a:effectLst/>
                <a:latin typeface="ArialMT"/>
              </a:rPr>
              <a:t>and his kingdom from generation to generation.</a:t>
            </a:r>
          </a:p>
        </p:txBody>
      </p:sp>
      <p:sp>
        <p:nvSpPr>
          <p:cNvPr id="2" name="TextBox 1">
            <a:extLst>
              <a:ext uri="{FF2B5EF4-FFF2-40B4-BE49-F238E27FC236}">
                <a16:creationId xmlns:a16="http://schemas.microsoft.com/office/drawing/2014/main" id="{7F07508B-8783-7CE4-AAD5-750078451C7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078895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F0D126-CA8B-7CCB-A380-9ED3C107501F}"/>
              </a:ext>
            </a:extLst>
          </p:cNvPr>
          <p:cNvPicPr>
            <a:picLocks noChangeAspect="1"/>
          </p:cNvPicPr>
          <p:nvPr/>
        </p:nvPicPr>
        <p:blipFill>
          <a:blip r:embed="rId2"/>
          <a:stretch>
            <a:fillRect/>
          </a:stretch>
        </p:blipFill>
        <p:spPr>
          <a:xfrm>
            <a:off x="-1" y="-507999"/>
            <a:ext cx="12191999" cy="7365999"/>
          </a:xfrm>
          <a:prstGeom prst="rect">
            <a:avLst/>
          </a:prstGeom>
        </p:spPr>
      </p:pic>
      <p:sp>
        <p:nvSpPr>
          <p:cNvPr id="5" name="TextBox 4">
            <a:extLst>
              <a:ext uri="{FF2B5EF4-FFF2-40B4-BE49-F238E27FC236}">
                <a16:creationId xmlns:a16="http://schemas.microsoft.com/office/drawing/2014/main" id="{CB36C315-6756-191A-F5A6-2EC683B71BE7}"/>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4A2308-D87B-482F-336B-CD0973373A1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9189433-41E0-7081-6CB2-551FFE2FA0AB}"/>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222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36At the same time my understanding returned to me; and for the glory of my kingdom, my majesty and brightness returned to me. My counselors and my lords sought me; and I was established in my kingdom, and excellent greatness was added to me. </a:t>
            </a:r>
            <a:endParaRPr lang="en-ZA" sz="1600" dirty="0"/>
          </a:p>
        </p:txBody>
      </p:sp>
      <p:sp>
        <p:nvSpPr>
          <p:cNvPr id="2" name="TextBox 1">
            <a:extLst>
              <a:ext uri="{FF2B5EF4-FFF2-40B4-BE49-F238E27FC236}">
                <a16:creationId xmlns:a16="http://schemas.microsoft.com/office/drawing/2014/main" id="{08A5A793-D5E2-85C9-9A48-558846F4EC7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485200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402B2C-64AE-6519-ED2A-9EF01E66CB95}"/>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69B514D-5DD2-6BFD-343D-459A48140E7B}"/>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59273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37Now I, Nebuchadnezzar, praise and extol and honor the King of heaven; for all his works are truth, and his ways justice; and those who walk in pride he is able to abase.</a:t>
            </a:r>
            <a:endParaRPr lang="en-ZA" sz="4400" dirty="0"/>
          </a:p>
        </p:txBody>
      </p:sp>
      <p:sp>
        <p:nvSpPr>
          <p:cNvPr id="2" name="TextBox 1">
            <a:extLst>
              <a:ext uri="{FF2B5EF4-FFF2-40B4-BE49-F238E27FC236}">
                <a16:creationId xmlns:a16="http://schemas.microsoft.com/office/drawing/2014/main" id="{3D61A506-180D-DE9B-8BCB-6F99DE5AC3F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773563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293CC36-EF6B-5BE5-4B7D-5403BDEC3753}"/>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68559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2It has seemed good to me to show the signs and wonders that the Most High God has worked toward me.</a:t>
            </a:r>
            <a:endParaRPr lang="en-US" sz="4800" dirty="0">
              <a:solidFill>
                <a:srgbClr val="121212"/>
              </a:solidFill>
              <a:latin typeface="ArialMT"/>
            </a:endParaRPr>
          </a:p>
          <a:p>
            <a:endParaRPr lang="en-ZA" dirty="0"/>
          </a:p>
        </p:txBody>
      </p:sp>
      <p:sp>
        <p:nvSpPr>
          <p:cNvPr id="2" name="TextBox 1">
            <a:extLst>
              <a:ext uri="{FF2B5EF4-FFF2-40B4-BE49-F238E27FC236}">
                <a16:creationId xmlns:a16="http://schemas.microsoft.com/office/drawing/2014/main" id="{4A0E0E36-3CF6-F801-004E-6B716788166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48543F-7A1A-84ED-B809-715B0F8AE2E5}"/>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2B0DD5F-0C8F-4138-37DB-D8DE379AD728}"/>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5080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121212"/>
                </a:solidFill>
                <a:effectLst/>
                <a:latin typeface="ArialMT"/>
              </a:rPr>
              <a:t>3How great are his signs!</a:t>
            </a:r>
          </a:p>
          <a:p>
            <a:pPr algn="l"/>
            <a:r>
              <a:rPr lang="en-US" sz="4800" b="0" i="0" dirty="0">
                <a:solidFill>
                  <a:srgbClr val="121212"/>
                </a:solidFill>
                <a:effectLst/>
                <a:latin typeface="ArialMT"/>
              </a:rPr>
              <a:t>How mighty are his wonders!</a:t>
            </a:r>
          </a:p>
          <a:p>
            <a:pPr algn="l"/>
            <a:r>
              <a:rPr lang="en-US" sz="4800" b="0" i="0" dirty="0">
                <a:solidFill>
                  <a:srgbClr val="121212"/>
                </a:solidFill>
                <a:effectLst/>
                <a:latin typeface="ArialMT"/>
              </a:rPr>
              <a:t>His kingdom is an everlasting kingdom.</a:t>
            </a:r>
          </a:p>
          <a:p>
            <a:pPr algn="l"/>
            <a:r>
              <a:rPr lang="en-US" sz="4800" b="0" i="0" dirty="0">
                <a:solidFill>
                  <a:srgbClr val="121212"/>
                </a:solidFill>
                <a:effectLst/>
                <a:latin typeface="ArialMT"/>
              </a:rPr>
              <a:t>His dominion is from generation to generation.</a:t>
            </a:r>
          </a:p>
        </p:txBody>
      </p:sp>
      <p:sp>
        <p:nvSpPr>
          <p:cNvPr id="2" name="TextBox 1">
            <a:extLst>
              <a:ext uri="{FF2B5EF4-FFF2-40B4-BE49-F238E27FC236}">
                <a16:creationId xmlns:a16="http://schemas.microsoft.com/office/drawing/2014/main" id="{92574E53-2AC0-73F1-A46D-A8F68167633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1861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1486</Words>
  <Application>Microsoft Office PowerPoint</Application>
  <PresentationFormat>Widescreen</PresentationFormat>
  <Paragraphs>114</Paragraphs>
  <Slides>64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ArialMT</vt:lpstr>
      <vt:lpstr>Calibri</vt:lpstr>
      <vt:lpstr>Calibri Light</vt:lpstr>
      <vt:lpstr>Microsoft Himalaya</vt:lpstr>
      <vt:lpstr>TimesNewRomanPS-BoldMT</vt:lpstr>
      <vt:lpstr>TimesNewRomanPSMT</vt:lpstr>
      <vt:lpstr>Office Theme</vt:lpstr>
      <vt:lpstr>26-4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2023-01-26T13:43:23Z</dcterms:modified>
</cp:coreProperties>
</file>