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03" r:id="rId2"/>
    <p:sldId id="304" r:id="rId3"/>
    <p:sldId id="256" r:id="rId4"/>
    <p:sldId id="305" r:id="rId5"/>
    <p:sldId id="258" r:id="rId6"/>
    <p:sldId id="306" r:id="rId7"/>
    <p:sldId id="282" r:id="rId8"/>
    <p:sldId id="307" r:id="rId9"/>
    <p:sldId id="284" r:id="rId10"/>
    <p:sldId id="309" r:id="rId11"/>
    <p:sldId id="287" r:id="rId12"/>
    <p:sldId id="310" r:id="rId13"/>
    <p:sldId id="299" r:id="rId14"/>
    <p:sldId id="318" r:id="rId15"/>
    <p:sldId id="300" r:id="rId16"/>
    <p:sldId id="312" r:id="rId17"/>
    <p:sldId id="301" r:id="rId18"/>
    <p:sldId id="313" r:id="rId19"/>
    <p:sldId id="302" r:id="rId20"/>
    <p:sldId id="314" r:id="rId21"/>
    <p:sldId id="288" r:id="rId22"/>
    <p:sldId id="315" r:id="rId23"/>
    <p:sldId id="289" r:id="rId24"/>
    <p:sldId id="316" r:id="rId25"/>
    <p:sldId id="295" r:id="rId26"/>
    <p:sldId id="31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AAB608-D60A-4962-9479-D5EFFB22AA4B}" v="273" dt="2023-08-18T05:54:11.5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3852" autoAdjust="0"/>
  </p:normalViewPr>
  <p:slideViewPr>
    <p:cSldViewPr snapToGrid="0">
      <p:cViewPr varScale="1">
        <p:scale>
          <a:sx n="42" d="100"/>
          <a:sy n="42" d="100"/>
        </p:scale>
        <p:origin x="90"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2024/07/24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4251145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1A9EA38-4D76-40A4-8BB2-065CF2B5E7C1}" type="slidenum">
              <a:rPr lang="en-ZA" smtClean="0"/>
              <a:t>3</a:t>
            </a:fld>
            <a:endParaRPr lang="en-ZA"/>
          </a:p>
        </p:txBody>
      </p:sp>
    </p:spTree>
    <p:extLst>
      <p:ext uri="{BB962C8B-B14F-4D97-AF65-F5344CB8AC3E}">
        <p14:creationId xmlns:p14="http://schemas.microsoft.com/office/powerpoint/2010/main" val="4037315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6D653-5DED-4E0C-BEFC-E856E65452B0}"/>
              </a:ext>
            </a:extLst>
          </p:cNvPr>
          <p:cNvSpPr>
            <a:spLocks noGrp="1"/>
          </p:cNvSpPr>
          <p:nvPr>
            <p:ph type="title"/>
          </p:nvPr>
        </p:nvSpPr>
        <p:spPr/>
        <p:txBody>
          <a:bodyPr/>
          <a:lstStyle/>
          <a:p>
            <a:r>
              <a:rPr lang="en-IN" dirty="0"/>
              <a:t>11-3</a:t>
            </a:r>
          </a:p>
        </p:txBody>
      </p:sp>
      <p:sp>
        <p:nvSpPr>
          <p:cNvPr id="3" name="Content Placeholder 2">
            <a:extLst>
              <a:ext uri="{FF2B5EF4-FFF2-40B4-BE49-F238E27FC236}">
                <a16:creationId xmlns:a16="http://schemas.microsoft.com/office/drawing/2014/main" id="{FA699DF1-30C8-4BA4-8D60-525E58066291}"/>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27" name="Audio 26">
            <a:hlinkClick r:id="" action="ppaction://media"/>
            <a:extLst>
              <a:ext uri="{FF2B5EF4-FFF2-40B4-BE49-F238E27FC236}">
                <a16:creationId xmlns:a16="http://schemas.microsoft.com/office/drawing/2014/main" id="{2CA24534-387C-B695-101D-EC4F73DB4660}"/>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375547771"/>
      </p:ext>
    </p:extLst>
  </p:cSld>
  <p:clrMapOvr>
    <a:masterClrMapping/>
  </p:clrMapOvr>
  <mc:AlternateContent xmlns:mc="http://schemas.openxmlformats.org/markup-compatibility/2006" xmlns:p14="http://schemas.microsoft.com/office/powerpoint/2010/main">
    <mc:Choice Requires="p14">
      <p:transition spd="slow" p14:dur="2000" advTm="3032"/>
    </mc:Choice>
    <mc:Fallback xmlns="">
      <p:transition spd="slow" advTm="3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6DFA14-46F3-4604-8F49-C60F9540437B}"/>
              </a:ext>
            </a:extLst>
          </p:cNvPr>
          <p:cNvPicPr>
            <a:picLocks noChangeAspect="1"/>
          </p:cNvPicPr>
          <p:nvPr/>
        </p:nvPicPr>
        <p:blipFill>
          <a:blip r:embed="rId2"/>
          <a:stretch>
            <a:fillRect/>
          </a:stretch>
        </p:blipFill>
        <p:spPr>
          <a:xfrm>
            <a:off x="0" y="0"/>
            <a:ext cx="12192000" cy="7156174"/>
          </a:xfrm>
          <a:prstGeom prst="rect">
            <a:avLst/>
          </a:prstGeom>
        </p:spPr>
      </p:pic>
      <p:sp>
        <p:nvSpPr>
          <p:cNvPr id="5" name="TextBox 4">
            <a:extLst>
              <a:ext uri="{FF2B5EF4-FFF2-40B4-BE49-F238E27FC236}">
                <a16:creationId xmlns:a16="http://schemas.microsoft.com/office/drawing/2014/main" id="{51829CD4-C62A-4BEE-A042-1CA128DA1123}"/>
              </a:ext>
            </a:extLst>
          </p:cNvPr>
          <p:cNvSpPr txBox="1"/>
          <p:nvPr/>
        </p:nvSpPr>
        <p:spPr>
          <a:xfrm>
            <a:off x="267128" y="349322"/>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गिनती</a:t>
            </a:r>
            <a:r>
              <a:rPr lang="en-ZA" sz="3200" b="0" i="0" u="none" strike="noStrike" baseline="0" dirty="0">
                <a:solidFill>
                  <a:schemeClr val="bg1"/>
                </a:solidFill>
                <a:latin typeface="TimesNewRomanPSMT"/>
              </a:rPr>
              <a:t> </a:t>
            </a:r>
            <a:r>
              <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66853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1"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16</a:t>
            </a:r>
            <a:r>
              <a:rPr lang="en-US" sz="4000" b="0" i="0">
                <a:solidFill>
                  <a:srgbClr val="121212"/>
                </a:solidFill>
                <a:effectLst/>
                <a:latin typeface="Inter" panose="020B0502030000000004" pitchFamily="34" charset="0"/>
              </a:rPr>
              <a:t>And Moses said to Korah, “You and all your followers are to appear before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tomorrow—you and they and Aaron.</a:t>
            </a:r>
            <a:endParaRPr lang="en-ZA" dirty="0"/>
          </a:p>
        </p:txBody>
      </p:sp>
      <p:sp>
        <p:nvSpPr>
          <p:cNvPr id="3" name="TextBox 2">
            <a:extLst>
              <a:ext uri="{FF2B5EF4-FFF2-40B4-BE49-F238E27FC236}">
                <a16:creationId xmlns:a16="http://schemas.microsoft.com/office/drawing/2014/main" id="{A1437B39-4631-CFEE-6D4E-95D419B1DD6B}"/>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16 तब मूसा ने कोरह से कहा, “कल तू अपनी सारी मण्डली को साथ लेकर हारून के साथ यहोवा के सामने हाजिर होना;</a:t>
            </a:r>
            <a:endParaRPr lang="en-IN" sz="3600" dirty="0"/>
          </a:p>
        </p:txBody>
      </p:sp>
      <p:pic>
        <p:nvPicPr>
          <p:cNvPr id="6" name="Audio 5">
            <a:hlinkClick r:id="" action="ppaction://media"/>
            <a:extLst>
              <a:ext uri="{FF2B5EF4-FFF2-40B4-BE49-F238E27FC236}">
                <a16:creationId xmlns:a16="http://schemas.microsoft.com/office/drawing/2014/main" id="{CC3C2E3F-AFE2-90C2-2C52-4F310D842A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80484570"/>
      </p:ext>
    </p:extLst>
  </p:cSld>
  <p:clrMapOvr>
    <a:masterClrMapping/>
  </p:clrMapOvr>
  <mc:AlternateContent xmlns:mc="http://schemas.openxmlformats.org/markup-compatibility/2006" xmlns:p14="http://schemas.microsoft.com/office/powerpoint/2010/main">
    <mc:Choice Requires="p14">
      <p:transition spd="slow" p14:dur="2000" advTm="9936"/>
    </mc:Choice>
    <mc:Fallback xmlns="">
      <p:transition spd="slow" advTm="9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704929-CC71-476B-89E2-CF7F4D8A2322}"/>
              </a:ext>
            </a:extLst>
          </p:cNvPr>
          <p:cNvPicPr>
            <a:picLocks noChangeAspect="1"/>
          </p:cNvPicPr>
          <p:nvPr/>
        </p:nvPicPr>
        <p:blipFill>
          <a:blip r:embed="rId2"/>
          <a:stretch>
            <a:fillRect/>
          </a:stretch>
        </p:blipFill>
        <p:spPr>
          <a:xfrm>
            <a:off x="-1" y="-231913"/>
            <a:ext cx="18355733" cy="10674258"/>
          </a:xfrm>
          <a:prstGeom prst="rect">
            <a:avLst/>
          </a:prstGeom>
        </p:spPr>
      </p:pic>
      <p:sp>
        <p:nvSpPr>
          <p:cNvPr id="3" name="TextBox 2">
            <a:extLst>
              <a:ext uri="{FF2B5EF4-FFF2-40B4-BE49-F238E27FC236}">
                <a16:creationId xmlns:a16="http://schemas.microsoft.com/office/drawing/2014/main" id="{9F04D618-EC2F-9C2B-8A8E-93E56B05A77A}"/>
              </a:ext>
            </a:extLst>
          </p:cNvPr>
          <p:cNvSpPr txBox="1"/>
          <p:nvPr/>
        </p:nvSpPr>
        <p:spPr>
          <a:xfrm>
            <a:off x="267128" y="349322"/>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गिनती</a:t>
            </a:r>
            <a:r>
              <a:rPr lang="en-ZA" sz="3200" b="0" i="0" u="none" strike="noStrike" baseline="0" dirty="0">
                <a:solidFill>
                  <a:schemeClr val="bg1"/>
                </a:solidFill>
                <a:latin typeface="TimesNewRomanPSMT"/>
              </a:rPr>
              <a:t> </a:t>
            </a:r>
            <a:r>
              <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29372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17</a:t>
            </a:r>
            <a:r>
              <a:rPr lang="en-US" sz="4000" b="0" i="0">
                <a:solidFill>
                  <a:srgbClr val="121212"/>
                </a:solidFill>
                <a:effectLst/>
                <a:latin typeface="Inter" panose="020B0502030000000004" pitchFamily="34" charset="0"/>
              </a:rPr>
              <a:t>Each man is to take his censer, place incense in it, and present it before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—250 censers. You and Aaron are to present your censers as well.”</a:t>
            </a:r>
            <a:endParaRPr lang="en-ZA" dirty="0"/>
          </a:p>
        </p:txBody>
      </p:sp>
      <p:sp>
        <p:nvSpPr>
          <p:cNvPr id="2" name="TextBox 1">
            <a:extLst>
              <a:ext uri="{FF2B5EF4-FFF2-40B4-BE49-F238E27FC236}">
                <a16:creationId xmlns:a16="http://schemas.microsoft.com/office/drawing/2014/main" id="{CDC19F90-CFFF-E9C5-15F1-CE05FB3AC650}"/>
              </a:ext>
            </a:extLst>
          </p:cNvPr>
          <p:cNvSpPr txBox="1"/>
          <p:nvPr/>
        </p:nvSpPr>
        <p:spPr>
          <a:xfrm>
            <a:off x="5985164"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17 और तुम सब अपना-अपना धूपदान लेकर उनमें धूप देना, फिर अपना-अपना धूपदान जो सब समेत ढाई सौ होंगे यहोवा के सामने ले जाना; विशेष करके तू और हारून अपना-अपना धूपदान ले जाना।”</a:t>
            </a:r>
            <a:endParaRPr lang="en-IN" sz="4000" dirty="0"/>
          </a:p>
        </p:txBody>
      </p:sp>
      <p:pic>
        <p:nvPicPr>
          <p:cNvPr id="34" name="Audio 33">
            <a:hlinkClick r:id="" action="ppaction://media"/>
            <a:extLst>
              <a:ext uri="{FF2B5EF4-FFF2-40B4-BE49-F238E27FC236}">
                <a16:creationId xmlns:a16="http://schemas.microsoft.com/office/drawing/2014/main" id="{1E6F08D0-C2D0-0E05-5AB1-C465021F5DC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789666067"/>
      </p:ext>
    </p:extLst>
  </p:cSld>
  <p:clrMapOvr>
    <a:masterClrMapping/>
  </p:clrMapOvr>
  <mc:AlternateContent xmlns:mc="http://schemas.openxmlformats.org/markup-compatibility/2006" xmlns:p14="http://schemas.microsoft.com/office/powerpoint/2010/main">
    <mc:Choice Requires="p14">
      <p:transition spd="slow" p14:dur="2000" advTm="17730"/>
    </mc:Choice>
    <mc:Fallback xmlns="">
      <p:transition spd="slow" advTm="17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AF3AFC-5425-40B4-BEDF-64F31067E508}"/>
              </a:ext>
            </a:extLst>
          </p:cNvPr>
          <p:cNvPicPr>
            <a:picLocks noChangeAspect="1"/>
          </p:cNvPicPr>
          <p:nvPr/>
        </p:nvPicPr>
        <p:blipFill>
          <a:blip r:embed="rId2"/>
          <a:stretch>
            <a:fillRect/>
          </a:stretch>
        </p:blipFill>
        <p:spPr>
          <a:xfrm>
            <a:off x="0" y="-231913"/>
            <a:ext cx="12192000" cy="7089913"/>
          </a:xfrm>
          <a:prstGeom prst="rect">
            <a:avLst/>
          </a:prstGeom>
        </p:spPr>
      </p:pic>
      <p:sp>
        <p:nvSpPr>
          <p:cNvPr id="2" name="TextBox 1">
            <a:extLst>
              <a:ext uri="{FF2B5EF4-FFF2-40B4-BE49-F238E27FC236}">
                <a16:creationId xmlns:a16="http://schemas.microsoft.com/office/drawing/2014/main" id="{BE2FA9F1-B6F8-2FAE-0DE2-0AE9E5D49FBB}"/>
              </a:ext>
            </a:extLst>
          </p:cNvPr>
          <p:cNvSpPr txBox="1"/>
          <p:nvPr/>
        </p:nvSpPr>
        <p:spPr>
          <a:xfrm>
            <a:off x="267128" y="349322"/>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गिनती</a:t>
            </a:r>
            <a:r>
              <a:rPr lang="en-ZA" sz="3200" b="0" i="0" u="none" strike="noStrike" baseline="0" dirty="0">
                <a:solidFill>
                  <a:schemeClr val="bg1"/>
                </a:solidFill>
                <a:latin typeface="TimesNewRomanPSMT"/>
              </a:rPr>
              <a:t> </a:t>
            </a:r>
            <a:r>
              <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40876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18</a:t>
            </a:r>
            <a:r>
              <a:rPr lang="en-US" sz="3600" b="0" i="0">
                <a:solidFill>
                  <a:srgbClr val="121212"/>
                </a:solidFill>
                <a:effectLst/>
                <a:latin typeface="Inter" panose="020B0502030000000004" pitchFamily="34" charset="0"/>
              </a:rPr>
              <a:t>So each man took his censer, put fire and incense in it, and stood with Moses and Aaron at the entrance to the Tent of Meeting.</a:t>
            </a:r>
            <a:endParaRPr lang="en-ZA" dirty="0"/>
          </a:p>
        </p:txBody>
      </p:sp>
      <p:sp>
        <p:nvSpPr>
          <p:cNvPr id="3" name="TextBox 2">
            <a:extLst>
              <a:ext uri="{FF2B5EF4-FFF2-40B4-BE49-F238E27FC236}">
                <a16:creationId xmlns:a16="http://schemas.microsoft.com/office/drawing/2014/main" id="{20421A12-3024-A516-DCF3-8EE33CF1E54E}"/>
              </a:ext>
            </a:extLst>
          </p:cNvPr>
          <p:cNvSpPr txBox="1"/>
          <p:nvPr/>
        </p:nvSpPr>
        <p:spPr>
          <a:xfrm>
            <a:off x="5985164"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18 इसलिए उन्होंने अपना-अपना धूपदान लेकर और उनमें आग रखकर उन पर धूप डाला; और मूसा और हारून के साथ मिलापवाले तम्बू के द्वार पर खड़े हुए।</a:t>
            </a:r>
            <a:endParaRPr lang="en-IN" sz="4000" dirty="0"/>
          </a:p>
        </p:txBody>
      </p:sp>
      <p:pic>
        <p:nvPicPr>
          <p:cNvPr id="23" name="Audio 22">
            <a:hlinkClick r:id="" action="ppaction://media"/>
            <a:extLst>
              <a:ext uri="{FF2B5EF4-FFF2-40B4-BE49-F238E27FC236}">
                <a16:creationId xmlns:a16="http://schemas.microsoft.com/office/drawing/2014/main" id="{B6855A69-58CC-46BD-B1C1-74676C54BC5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790485567"/>
      </p:ext>
    </p:extLst>
  </p:cSld>
  <p:clrMapOvr>
    <a:masterClrMapping/>
  </p:clrMapOvr>
  <mc:AlternateContent xmlns:mc="http://schemas.openxmlformats.org/markup-compatibility/2006" xmlns:p14="http://schemas.microsoft.com/office/powerpoint/2010/main">
    <mc:Choice Requires="p14">
      <p:transition spd="slow" p14:dur="2000" advTm="14211"/>
    </mc:Choice>
    <mc:Fallback xmlns="">
      <p:transition spd="slow" advTm="14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A7987C-E88F-4D25-B1E9-A147DDB24342}"/>
              </a:ext>
            </a:extLst>
          </p:cNvPr>
          <p:cNvPicPr>
            <a:picLocks noChangeAspect="1"/>
          </p:cNvPicPr>
          <p:nvPr/>
        </p:nvPicPr>
        <p:blipFill>
          <a:blip r:embed="rId2"/>
          <a:stretch>
            <a:fillRect/>
          </a:stretch>
        </p:blipFill>
        <p:spPr>
          <a:xfrm>
            <a:off x="-3446585" y="0"/>
            <a:ext cx="15638585" cy="8016223"/>
          </a:xfrm>
          <a:prstGeom prst="rect">
            <a:avLst/>
          </a:prstGeom>
        </p:spPr>
      </p:pic>
      <p:sp>
        <p:nvSpPr>
          <p:cNvPr id="2" name="TextBox 1">
            <a:extLst>
              <a:ext uri="{FF2B5EF4-FFF2-40B4-BE49-F238E27FC236}">
                <a16:creationId xmlns:a16="http://schemas.microsoft.com/office/drawing/2014/main" id="{08C815D1-F044-55D9-4195-0692604DF0A3}"/>
              </a:ext>
            </a:extLst>
          </p:cNvPr>
          <p:cNvSpPr txBox="1"/>
          <p:nvPr/>
        </p:nvSpPr>
        <p:spPr>
          <a:xfrm>
            <a:off x="267128" y="6016475"/>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गिनती</a:t>
            </a:r>
            <a:r>
              <a:rPr lang="en-ZA" sz="3200" b="0" i="0" u="none" strike="noStrike" baseline="0" dirty="0">
                <a:solidFill>
                  <a:schemeClr val="bg1"/>
                </a:solidFill>
                <a:latin typeface="TimesNewRomanPSMT"/>
              </a:rPr>
              <a:t> </a:t>
            </a:r>
            <a:r>
              <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41315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19</a:t>
            </a:r>
            <a:r>
              <a:rPr lang="en-US" sz="4000" b="0" i="0">
                <a:solidFill>
                  <a:srgbClr val="121212"/>
                </a:solidFill>
                <a:effectLst/>
                <a:latin typeface="Inter" panose="020B0502030000000004" pitchFamily="34" charset="0"/>
              </a:rPr>
              <a:t>When Korah had gathered his whole assembly against them at the entrance to the Tent of Meeting, the glory of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appeared to the whole congregation.</a:t>
            </a:r>
            <a:endParaRPr lang="en-ZA" dirty="0"/>
          </a:p>
        </p:txBody>
      </p:sp>
      <p:sp>
        <p:nvSpPr>
          <p:cNvPr id="3" name="TextBox 2">
            <a:extLst>
              <a:ext uri="{FF2B5EF4-FFF2-40B4-BE49-F238E27FC236}">
                <a16:creationId xmlns:a16="http://schemas.microsoft.com/office/drawing/2014/main" id="{29DD15AF-F6FC-6E53-FFD9-11DC78EA0D5E}"/>
              </a:ext>
            </a:extLst>
          </p:cNvPr>
          <p:cNvSpPr txBox="1"/>
          <p:nvPr/>
        </p:nvSpPr>
        <p:spPr>
          <a:xfrm>
            <a:off x="5985164"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19 और कोरह ने सारी मण्डली को उनके विरुद्ध मिलापवाले तम्बू के द्वार पर इकट्ठा कर लिया। तब यहोवा का तेज सारी मण्डली को दिखाई दिया।</a:t>
            </a:r>
            <a:endParaRPr lang="en-IN" sz="4000" dirty="0"/>
          </a:p>
        </p:txBody>
      </p:sp>
      <p:pic>
        <p:nvPicPr>
          <p:cNvPr id="43" name="Audio 42">
            <a:hlinkClick r:id="" action="ppaction://media"/>
            <a:extLst>
              <a:ext uri="{FF2B5EF4-FFF2-40B4-BE49-F238E27FC236}">
                <a16:creationId xmlns:a16="http://schemas.microsoft.com/office/drawing/2014/main" id="{3BCD2DF9-5831-FD75-41B1-B61684A7A7A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75370549"/>
      </p:ext>
    </p:extLst>
  </p:cSld>
  <p:clrMapOvr>
    <a:masterClrMapping/>
  </p:clrMapOvr>
  <mc:AlternateContent xmlns:mc="http://schemas.openxmlformats.org/markup-compatibility/2006" xmlns:p14="http://schemas.microsoft.com/office/powerpoint/2010/main">
    <mc:Choice Requires="p14">
      <p:transition spd="slow" p14:dur="2000" advTm="6443"/>
    </mc:Choice>
    <mc:Fallback xmlns="">
      <p:transition spd="slow" advTm="6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BABBDA-DC15-4CD9-B481-BF135B64C578}"/>
              </a:ext>
            </a:extLst>
          </p:cNvPr>
          <p:cNvPicPr>
            <a:picLocks noChangeAspect="1"/>
          </p:cNvPicPr>
          <p:nvPr/>
        </p:nvPicPr>
        <p:blipFill>
          <a:blip r:embed="rId2"/>
          <a:stretch>
            <a:fillRect/>
          </a:stretch>
        </p:blipFill>
        <p:spPr>
          <a:xfrm>
            <a:off x="-1708519" y="0"/>
            <a:ext cx="13900519" cy="6858000"/>
          </a:xfrm>
          <a:prstGeom prst="rect">
            <a:avLst/>
          </a:prstGeom>
        </p:spPr>
      </p:pic>
      <p:sp>
        <p:nvSpPr>
          <p:cNvPr id="2" name="TextBox 1">
            <a:extLst>
              <a:ext uri="{FF2B5EF4-FFF2-40B4-BE49-F238E27FC236}">
                <a16:creationId xmlns:a16="http://schemas.microsoft.com/office/drawing/2014/main" id="{BE814FB2-675B-292A-1F1C-2018CA798766}"/>
              </a:ext>
            </a:extLst>
          </p:cNvPr>
          <p:cNvSpPr txBox="1"/>
          <p:nvPr/>
        </p:nvSpPr>
        <p:spPr>
          <a:xfrm>
            <a:off x="267128" y="349322"/>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गिनती</a:t>
            </a:r>
            <a:r>
              <a:rPr lang="en-ZA" sz="3200" b="0" i="0" u="none" strike="noStrike" baseline="0" dirty="0">
                <a:solidFill>
                  <a:schemeClr val="bg1"/>
                </a:solidFill>
                <a:latin typeface="TimesNewRomanPSMT"/>
              </a:rPr>
              <a:t> </a:t>
            </a:r>
            <a:r>
              <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46278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23</a:t>
            </a:r>
            <a:r>
              <a:rPr lang="en-US" sz="4000" b="0" i="0">
                <a:solidFill>
                  <a:srgbClr val="121212"/>
                </a:solidFill>
                <a:effectLst/>
                <a:latin typeface="Inter" panose="020B0502030000000004" pitchFamily="34" charset="0"/>
              </a:rPr>
              <a:t>Then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said to Moses, </a:t>
            </a:r>
            <a:r>
              <a:rPr lang="en-US" sz="4000" b="0" i="0">
                <a:solidFill>
                  <a:srgbClr val="777A7B"/>
                </a:solidFill>
                <a:effectLst/>
                <a:latin typeface="Inter" panose="020B0502030000000004" pitchFamily="34" charset="0"/>
              </a:rPr>
              <a:t>24</a:t>
            </a:r>
            <a:r>
              <a:rPr lang="en-US" sz="4000" b="0" i="0">
                <a:solidFill>
                  <a:srgbClr val="121212"/>
                </a:solidFill>
                <a:effectLst/>
                <a:latin typeface="Inter" panose="020B0502030000000004" pitchFamily="34" charset="0"/>
              </a:rPr>
              <a:t>“Tell the congregation to move away from the dwellings of Korah, Dathan, and Abiram.”</a:t>
            </a:r>
            <a:endParaRPr lang="en-ZA" dirty="0"/>
          </a:p>
        </p:txBody>
      </p:sp>
      <p:sp>
        <p:nvSpPr>
          <p:cNvPr id="2" name="TextBox 1">
            <a:extLst>
              <a:ext uri="{FF2B5EF4-FFF2-40B4-BE49-F238E27FC236}">
                <a16:creationId xmlns:a16="http://schemas.microsoft.com/office/drawing/2014/main" id="{64E01477-0CFE-F0AC-5A79-CA159073DC87}"/>
              </a:ext>
            </a:extLst>
          </p:cNvPr>
          <p:cNvSpPr txBox="1"/>
          <p:nvPr/>
        </p:nvSpPr>
        <p:spPr>
          <a:xfrm>
            <a:off x="5985164"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23 यहोवा ने मूसा से कहा, 24 “मण्डली के लोगों से कह कि कोरह, दातान, और अबीराम के तम्बुओं के आस-पास से हट जाओ।”</a:t>
            </a:r>
            <a:endParaRPr lang="en-IN" sz="4000" dirty="0"/>
          </a:p>
        </p:txBody>
      </p:sp>
      <p:pic>
        <p:nvPicPr>
          <p:cNvPr id="40" name="Audio 39">
            <a:hlinkClick r:id="" action="ppaction://media"/>
            <a:extLst>
              <a:ext uri="{FF2B5EF4-FFF2-40B4-BE49-F238E27FC236}">
                <a16:creationId xmlns:a16="http://schemas.microsoft.com/office/drawing/2014/main" id="{9880E8DE-241C-C2F9-6E71-5DD0E3E8B6E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43068754"/>
      </p:ext>
    </p:extLst>
  </p:cSld>
  <p:clrMapOvr>
    <a:masterClrMapping/>
  </p:clrMapOvr>
  <mc:AlternateContent xmlns:mc="http://schemas.openxmlformats.org/markup-compatibility/2006" xmlns:p14="http://schemas.microsoft.com/office/powerpoint/2010/main">
    <mc:Choice Requires="p14">
      <p:transition spd="slow" p14:dur="2000" advTm="13186"/>
    </mc:Choice>
    <mc:Fallback xmlns="">
      <p:transition spd="slow" advTm="13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A236E6-ED1A-4376-A405-8841CAB8FA22}"/>
              </a:ext>
            </a:extLst>
          </p:cNvPr>
          <p:cNvPicPr>
            <a:picLocks noChangeAspect="1"/>
          </p:cNvPicPr>
          <p:nvPr/>
        </p:nvPicPr>
        <p:blipFill>
          <a:blip r:embed="rId2"/>
          <a:stretch>
            <a:fillRect/>
          </a:stretch>
        </p:blipFill>
        <p:spPr>
          <a:xfrm>
            <a:off x="1" y="-107966"/>
            <a:ext cx="12192000" cy="6965966"/>
          </a:xfrm>
          <a:prstGeom prst="rect">
            <a:avLst/>
          </a:prstGeom>
        </p:spPr>
      </p:pic>
      <p:sp>
        <p:nvSpPr>
          <p:cNvPr id="3" name="TextBox 2">
            <a:extLst>
              <a:ext uri="{FF2B5EF4-FFF2-40B4-BE49-F238E27FC236}">
                <a16:creationId xmlns:a16="http://schemas.microsoft.com/office/drawing/2014/main" id="{310B89A2-57BB-490C-BE2E-ABE5083D5126}"/>
              </a:ext>
            </a:extLst>
          </p:cNvPr>
          <p:cNvSpPr txBox="1"/>
          <p:nvPr/>
        </p:nvSpPr>
        <p:spPr>
          <a:xfrm>
            <a:off x="503434" y="3626800"/>
            <a:ext cx="5733393" cy="2719260"/>
          </a:xfrm>
          <a:prstGeom prst="rect">
            <a:avLst/>
          </a:prstGeom>
          <a:noFill/>
        </p:spPr>
        <p:txBody>
          <a:bodyPr wrap="square" rtlCol="0">
            <a:noAutofit/>
          </a:bodyPr>
          <a:lstStyle/>
          <a:p>
            <a:r>
              <a:rPr lang="hi-IN" sz="6000" b="0" i="0" u="none" strike="noStrike" baseline="0" dirty="0">
                <a:solidFill>
                  <a:schemeClr val="bg1"/>
                </a:solidFill>
                <a:latin typeface="TimesNewRomanPSMT"/>
              </a:rPr>
              <a:t>कोरह का विद्रोह - गिनती 16:1-50</a:t>
            </a:r>
            <a:endParaRPr lang="en-ZA" sz="6000" dirty="0">
              <a:solidFill>
                <a:schemeClr val="bg1"/>
              </a:solidFill>
            </a:endParaRPr>
          </a:p>
        </p:txBody>
      </p:sp>
      <p:sp>
        <p:nvSpPr>
          <p:cNvPr id="4" name="TextBox 3">
            <a:extLst>
              <a:ext uri="{FF2B5EF4-FFF2-40B4-BE49-F238E27FC236}">
                <a16:creationId xmlns:a16="http://schemas.microsoft.com/office/drawing/2014/main" id="{3A92F10D-7DB1-95C4-9B0C-7C62C1D43A54}"/>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11007949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0C4058-A6CB-4C04-BAE6-28DE3A04CE82}"/>
              </a:ext>
            </a:extLst>
          </p:cNvPr>
          <p:cNvPicPr>
            <a:picLocks noChangeAspect="1"/>
          </p:cNvPicPr>
          <p:nvPr/>
        </p:nvPicPr>
        <p:blipFill>
          <a:blip r:embed="rId2"/>
          <a:stretch>
            <a:fillRect/>
          </a:stretch>
        </p:blipFill>
        <p:spPr>
          <a:xfrm>
            <a:off x="-527807" y="0"/>
            <a:ext cx="12719807" cy="6858000"/>
          </a:xfrm>
          <a:prstGeom prst="rect">
            <a:avLst/>
          </a:prstGeom>
        </p:spPr>
      </p:pic>
      <p:sp>
        <p:nvSpPr>
          <p:cNvPr id="2" name="TextBox 1">
            <a:extLst>
              <a:ext uri="{FF2B5EF4-FFF2-40B4-BE49-F238E27FC236}">
                <a16:creationId xmlns:a16="http://schemas.microsoft.com/office/drawing/2014/main" id="{A4CF76DC-6FED-9E40-4B62-61C8FC86EDC1}"/>
              </a:ext>
            </a:extLst>
          </p:cNvPr>
          <p:cNvSpPr txBox="1"/>
          <p:nvPr/>
        </p:nvSpPr>
        <p:spPr>
          <a:xfrm>
            <a:off x="267128" y="349322"/>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गिनती</a:t>
            </a:r>
            <a:r>
              <a:rPr lang="en-ZA" sz="3200" b="0" i="0" u="none" strike="noStrike" baseline="0" dirty="0">
                <a:solidFill>
                  <a:schemeClr val="bg1"/>
                </a:solidFill>
                <a:latin typeface="TimesNewRomanPSMT"/>
              </a:rPr>
              <a:t> </a:t>
            </a:r>
            <a:r>
              <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91213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30</a:t>
            </a:r>
            <a:r>
              <a:rPr lang="en-US" sz="3600" b="0" i="0">
                <a:solidFill>
                  <a:srgbClr val="121212"/>
                </a:solidFill>
                <a:effectLst/>
                <a:latin typeface="Inter" panose="020B0502030000000004" pitchFamily="34" charset="0"/>
              </a:rPr>
              <a:t>But if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brings about something unprecedented, and the earth opens its mouth and swallows them and all that belongs to them so that they go down alive into Sheol, then you will know that these men have treated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with contempt.”</a:t>
            </a:r>
            <a:endParaRPr lang="en-ZA" sz="2000" dirty="0"/>
          </a:p>
        </p:txBody>
      </p:sp>
      <p:sp>
        <p:nvSpPr>
          <p:cNvPr id="2" name="TextBox 1">
            <a:extLst>
              <a:ext uri="{FF2B5EF4-FFF2-40B4-BE49-F238E27FC236}">
                <a16:creationId xmlns:a16="http://schemas.microsoft.com/office/drawing/2014/main" id="{D19BB6AA-BA8B-5F56-94A2-8AC2A82A1FEA}"/>
              </a:ext>
            </a:extLst>
          </p:cNvPr>
          <p:cNvSpPr txBox="1"/>
          <p:nvPr/>
        </p:nvSpPr>
        <p:spPr>
          <a:xfrm>
            <a:off x="5985164"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30 परन्तु यदि यहोवा अपनी अनोखी शक्ति प्रगट करे, और पृथ्वी अपना मुँह पसारकर उनको, और उनका सब कुछ निगल जाए, और वे जीते जी अधोलोक में जा पड़ें, तो तुम समझ लो कि इन मनुष्यों ने यहोवा का अपमान किया है।”</a:t>
            </a:r>
            <a:endParaRPr lang="en-IN" sz="4000" dirty="0"/>
          </a:p>
        </p:txBody>
      </p:sp>
      <p:pic>
        <p:nvPicPr>
          <p:cNvPr id="21" name="Audio 20">
            <a:hlinkClick r:id="" action="ppaction://media"/>
            <a:extLst>
              <a:ext uri="{FF2B5EF4-FFF2-40B4-BE49-F238E27FC236}">
                <a16:creationId xmlns:a16="http://schemas.microsoft.com/office/drawing/2014/main" id="{FB5CA744-8001-304C-9F41-36FC1B1922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123929638"/>
      </p:ext>
    </p:extLst>
  </p:cSld>
  <p:clrMapOvr>
    <a:masterClrMapping/>
  </p:clrMapOvr>
  <mc:AlternateContent xmlns:mc="http://schemas.openxmlformats.org/markup-compatibility/2006" xmlns:p14="http://schemas.microsoft.com/office/powerpoint/2010/main">
    <mc:Choice Requires="p14">
      <p:transition spd="slow" p14:dur="2000" advTm="20596"/>
    </mc:Choice>
    <mc:Fallback xmlns="">
      <p:transition spd="slow" advTm="20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7FEAEE-305B-40F9-8A00-11DD74BE35E7}"/>
              </a:ext>
            </a:extLst>
          </p:cNvPr>
          <p:cNvPicPr>
            <a:picLocks noChangeAspect="1"/>
          </p:cNvPicPr>
          <p:nvPr/>
        </p:nvPicPr>
        <p:blipFill>
          <a:blip r:embed="rId2"/>
          <a:stretch>
            <a:fillRect/>
          </a:stretch>
        </p:blipFill>
        <p:spPr>
          <a:xfrm>
            <a:off x="-1280040" y="0"/>
            <a:ext cx="13472040" cy="6858000"/>
          </a:xfrm>
          <a:prstGeom prst="rect">
            <a:avLst/>
          </a:prstGeom>
        </p:spPr>
      </p:pic>
      <p:sp>
        <p:nvSpPr>
          <p:cNvPr id="2" name="TextBox 1">
            <a:extLst>
              <a:ext uri="{FF2B5EF4-FFF2-40B4-BE49-F238E27FC236}">
                <a16:creationId xmlns:a16="http://schemas.microsoft.com/office/drawing/2014/main" id="{D703FDB8-35D0-26CB-96BA-E0E1C13675AD}"/>
              </a:ext>
            </a:extLst>
          </p:cNvPr>
          <p:cNvSpPr txBox="1"/>
          <p:nvPr/>
        </p:nvSpPr>
        <p:spPr>
          <a:xfrm>
            <a:off x="267128" y="349322"/>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गिनती</a:t>
            </a:r>
            <a:r>
              <a:rPr lang="en-ZA" sz="3200" b="0" i="0" u="none" strike="noStrike" baseline="0" dirty="0">
                <a:solidFill>
                  <a:schemeClr val="bg1"/>
                </a:solidFill>
                <a:latin typeface="TimesNewRomanPSMT"/>
              </a:rPr>
              <a:t> </a:t>
            </a:r>
            <a:r>
              <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163363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31</a:t>
            </a:r>
            <a:r>
              <a:rPr lang="en-US" sz="4000" b="0" i="0" dirty="0">
                <a:solidFill>
                  <a:srgbClr val="121212"/>
                </a:solidFill>
                <a:effectLst/>
                <a:latin typeface="Inter" panose="020B0502030000000004" pitchFamily="34" charset="0"/>
              </a:rPr>
              <a:t>As soon as Moses had finished saying all this, the ground beneath them split open,</a:t>
            </a:r>
            <a:endParaRPr lang="en-ZA" dirty="0"/>
          </a:p>
        </p:txBody>
      </p:sp>
      <p:sp>
        <p:nvSpPr>
          <p:cNvPr id="2" name="TextBox 1">
            <a:extLst>
              <a:ext uri="{FF2B5EF4-FFF2-40B4-BE49-F238E27FC236}">
                <a16:creationId xmlns:a16="http://schemas.microsoft.com/office/drawing/2014/main" id="{A74AAEA1-9795-10BA-3471-348112D08017}"/>
              </a:ext>
            </a:extLst>
          </p:cNvPr>
          <p:cNvSpPr txBox="1"/>
          <p:nvPr/>
        </p:nvSpPr>
        <p:spPr>
          <a:xfrm>
            <a:off x="5985164"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31 वह ये सब बातें कह ही चुका था कि भूमि उन लोगों के पाँव के नीचे फट गई;</a:t>
            </a:r>
            <a:endParaRPr lang="en-IN" sz="4000" dirty="0"/>
          </a:p>
        </p:txBody>
      </p:sp>
      <p:pic>
        <p:nvPicPr>
          <p:cNvPr id="18" name="Audio 17">
            <a:hlinkClick r:id="" action="ppaction://media"/>
            <a:extLst>
              <a:ext uri="{FF2B5EF4-FFF2-40B4-BE49-F238E27FC236}">
                <a16:creationId xmlns:a16="http://schemas.microsoft.com/office/drawing/2014/main" id="{27FC21CF-E659-3573-3B14-70F27EAEE2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06678836"/>
      </p:ext>
    </p:extLst>
  </p:cSld>
  <p:clrMapOvr>
    <a:masterClrMapping/>
  </p:clrMapOvr>
  <mc:AlternateContent xmlns:mc="http://schemas.openxmlformats.org/markup-compatibility/2006" xmlns:p14="http://schemas.microsoft.com/office/powerpoint/2010/main">
    <mc:Choice Requires="p14">
      <p:transition spd="slow" p14:dur="2000" advTm="7306"/>
    </mc:Choice>
    <mc:Fallback xmlns="">
      <p:transition spd="slow" advTm="7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7302AA-C002-4487-BAB3-88934F2668D5}"/>
              </a:ext>
            </a:extLst>
          </p:cNvPr>
          <p:cNvPicPr>
            <a:picLocks noChangeAspect="1"/>
          </p:cNvPicPr>
          <p:nvPr/>
        </p:nvPicPr>
        <p:blipFill>
          <a:blip r:embed="rId2"/>
          <a:stretch>
            <a:fillRect/>
          </a:stretch>
        </p:blipFill>
        <p:spPr>
          <a:xfrm>
            <a:off x="-1229289" y="1"/>
            <a:ext cx="13421289" cy="6858000"/>
          </a:xfrm>
          <a:prstGeom prst="rect">
            <a:avLst/>
          </a:prstGeom>
        </p:spPr>
      </p:pic>
      <p:sp>
        <p:nvSpPr>
          <p:cNvPr id="2" name="TextBox 1">
            <a:extLst>
              <a:ext uri="{FF2B5EF4-FFF2-40B4-BE49-F238E27FC236}">
                <a16:creationId xmlns:a16="http://schemas.microsoft.com/office/drawing/2014/main" id="{4AB9E49B-2620-8D33-A34C-C8E66F0E28B5}"/>
              </a:ext>
            </a:extLst>
          </p:cNvPr>
          <p:cNvSpPr txBox="1"/>
          <p:nvPr/>
        </p:nvSpPr>
        <p:spPr>
          <a:xfrm>
            <a:off x="267128" y="349322"/>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गिनती</a:t>
            </a:r>
            <a:r>
              <a:rPr lang="en-ZA" sz="3200" b="0" i="0" u="none" strike="noStrike" baseline="0" dirty="0">
                <a:solidFill>
                  <a:schemeClr val="bg1"/>
                </a:solidFill>
                <a:latin typeface="TimesNewRomanPSMT"/>
              </a:rPr>
              <a:t> </a:t>
            </a:r>
            <a:r>
              <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80039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687748" cy="6858000"/>
          </a:xfrm>
          <a:prstGeom prst="rect">
            <a:avLst/>
          </a:prstGeom>
          <a:noFill/>
        </p:spPr>
        <p:txBody>
          <a:bodyPr wrap="square" rtlCol="0">
            <a:noAutofit/>
          </a:bodyPr>
          <a:lstStyle/>
          <a:p>
            <a:r>
              <a:rPr lang="en-US" sz="2900" b="0" i="0">
                <a:solidFill>
                  <a:srgbClr val="777A7B"/>
                </a:solidFill>
                <a:effectLst/>
                <a:latin typeface="Inter" panose="020B0502030000000004" pitchFamily="34" charset="0"/>
              </a:rPr>
              <a:t>39</a:t>
            </a:r>
            <a:r>
              <a:rPr lang="en-US" sz="2900" b="0" i="0">
                <a:solidFill>
                  <a:srgbClr val="121212"/>
                </a:solidFill>
                <a:effectLst/>
                <a:latin typeface="Inter" panose="020B0502030000000004" pitchFamily="34" charset="0"/>
              </a:rPr>
              <a:t>So Eleazar the priest took the bronze censers brought by those who had been burned up, and he had them hammered out to overlay the altar, </a:t>
            </a:r>
            <a:r>
              <a:rPr lang="en-US" sz="2900" b="0" i="0">
                <a:solidFill>
                  <a:srgbClr val="777A7B"/>
                </a:solidFill>
                <a:effectLst/>
                <a:latin typeface="Inter" panose="020B0502030000000004" pitchFamily="34" charset="0"/>
              </a:rPr>
              <a:t>40</a:t>
            </a:r>
            <a:r>
              <a:rPr lang="en-US" sz="2900" b="0" i="0">
                <a:solidFill>
                  <a:srgbClr val="121212"/>
                </a:solidFill>
                <a:effectLst/>
                <a:latin typeface="Inter" panose="020B0502030000000004" pitchFamily="34" charset="0"/>
              </a:rPr>
              <a:t>just as the </a:t>
            </a:r>
            <a:r>
              <a:rPr lang="en-US" sz="2900" b="0" i="0" cap="small">
                <a:solidFill>
                  <a:srgbClr val="121212"/>
                </a:solidFill>
                <a:effectLst/>
                <a:latin typeface="Inter" panose="020B0502030000000004" pitchFamily="34" charset="0"/>
              </a:rPr>
              <a:t>Lord</a:t>
            </a:r>
            <a:r>
              <a:rPr lang="en-US" sz="2900" b="0" i="0">
                <a:solidFill>
                  <a:srgbClr val="121212"/>
                </a:solidFill>
                <a:effectLst/>
                <a:latin typeface="Inter" panose="020B0502030000000004" pitchFamily="34" charset="0"/>
              </a:rPr>
              <a:t> commanded him through Moses. This was to be a reminder to the Israelites that no outsider who is not a descendant of Aaron should approach to offer incense before the </a:t>
            </a:r>
            <a:r>
              <a:rPr lang="en-US" sz="2900" b="0" i="0" cap="small">
                <a:solidFill>
                  <a:srgbClr val="121212"/>
                </a:solidFill>
                <a:effectLst/>
                <a:latin typeface="Inter" panose="020B0502030000000004" pitchFamily="34" charset="0"/>
              </a:rPr>
              <a:t>Lord</a:t>
            </a:r>
            <a:r>
              <a:rPr lang="en-US" sz="2900" b="0" i="0">
                <a:solidFill>
                  <a:srgbClr val="121212"/>
                </a:solidFill>
                <a:effectLst/>
                <a:latin typeface="Inter" panose="020B0502030000000004" pitchFamily="34" charset="0"/>
              </a:rPr>
              <a:t>, lest he become like Korah and his followers.</a:t>
            </a:r>
            <a:endParaRPr lang="en-ZA" sz="2900" dirty="0"/>
          </a:p>
        </p:txBody>
      </p:sp>
      <p:sp>
        <p:nvSpPr>
          <p:cNvPr id="2" name="TextBox 1">
            <a:extLst>
              <a:ext uri="{FF2B5EF4-FFF2-40B4-BE49-F238E27FC236}">
                <a16:creationId xmlns:a16="http://schemas.microsoft.com/office/drawing/2014/main" id="{70A882FC-17D7-9EA5-032A-3E955DAEA694}"/>
              </a:ext>
            </a:extLst>
          </p:cNvPr>
          <p:cNvSpPr txBox="1"/>
          <p:nvPr/>
        </p:nvSpPr>
        <p:spPr>
          <a:xfrm>
            <a:off x="5985164" y="166256"/>
            <a:ext cx="6096000" cy="6558101"/>
          </a:xfrm>
          <a:prstGeom prst="rect">
            <a:avLst/>
          </a:prstGeom>
          <a:noFill/>
        </p:spPr>
        <p:txBody>
          <a:bodyPr wrap="square" rtlCol="0">
            <a:noAutofit/>
          </a:bodyPr>
          <a:lstStyle/>
          <a:p>
            <a:r>
              <a:rPr lang="hi-IN" sz="3200" b="0" i="0" dirty="0">
                <a:solidFill>
                  <a:srgbClr val="121212"/>
                </a:solidFill>
                <a:effectLst/>
                <a:latin typeface="Open Sans" panose="020B0606030504020204" pitchFamily="34" charset="0"/>
              </a:rPr>
              <a:t>39 इसलिए एलीआजर याजक ने उन पीतल के धूपदानों को, जिनमें उन जले हुए मनुष्यों ने धूप चढ़ाया था, लेकर उनके पत्तर पीटकर वेदी के मढ़ने के लिये बनवा दिए, 40 कि इस्राएलियों को इस बात का स्मरण रहे कि कोई दूसरा, जो हारून के वंश का न हो, यहोवा के सामने धूप चढ़ाने को समीप न जाए, ऐसा न हो कि वह भी कोरह और उसकी मण्डली के समान नष्ट हो जाए, जैसे कि यहोवा ने मूसा के द्वारा उसको आज्ञा दी थी।</a:t>
            </a:r>
            <a:endParaRPr lang="en-IN" sz="3200" dirty="0"/>
          </a:p>
        </p:txBody>
      </p:sp>
      <p:pic>
        <p:nvPicPr>
          <p:cNvPr id="41" name="Audio 40">
            <a:hlinkClick r:id="" action="ppaction://media"/>
            <a:extLst>
              <a:ext uri="{FF2B5EF4-FFF2-40B4-BE49-F238E27FC236}">
                <a16:creationId xmlns:a16="http://schemas.microsoft.com/office/drawing/2014/main" id="{56E78652-EDC5-7B0B-C79F-9E8A7F98EB9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56631608"/>
      </p:ext>
    </p:extLst>
  </p:cSld>
  <p:clrMapOvr>
    <a:masterClrMapping/>
  </p:clrMapOvr>
  <mc:AlternateContent xmlns:mc="http://schemas.openxmlformats.org/markup-compatibility/2006" xmlns:p14="http://schemas.microsoft.com/office/powerpoint/2010/main">
    <mc:Choice Requires="p14">
      <p:transition spd="slow" p14:dur="2000" advTm="30075"/>
    </mc:Choice>
    <mc:Fallback xmlns="">
      <p:transition spd="slow" advTm="30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7F6EF0-0F01-4694-90D6-AC423CF46503}"/>
              </a:ext>
            </a:extLst>
          </p:cNvPr>
          <p:cNvPicPr>
            <a:picLocks noChangeAspect="1"/>
          </p:cNvPicPr>
          <p:nvPr/>
        </p:nvPicPr>
        <p:blipFill>
          <a:blip r:embed="rId2"/>
          <a:stretch>
            <a:fillRect/>
          </a:stretch>
        </p:blipFill>
        <p:spPr>
          <a:xfrm>
            <a:off x="-1397247" y="0"/>
            <a:ext cx="13589247" cy="6858000"/>
          </a:xfrm>
          <a:prstGeom prst="rect">
            <a:avLst/>
          </a:prstGeom>
        </p:spPr>
      </p:pic>
      <p:sp>
        <p:nvSpPr>
          <p:cNvPr id="2" name="TextBox 1">
            <a:extLst>
              <a:ext uri="{FF2B5EF4-FFF2-40B4-BE49-F238E27FC236}">
                <a16:creationId xmlns:a16="http://schemas.microsoft.com/office/drawing/2014/main" id="{53C2336C-0065-F49E-E702-6DB2106AF774}"/>
              </a:ext>
            </a:extLst>
          </p:cNvPr>
          <p:cNvSpPr txBox="1"/>
          <p:nvPr/>
        </p:nvSpPr>
        <p:spPr>
          <a:xfrm>
            <a:off x="267128" y="349322"/>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गिनती</a:t>
            </a:r>
            <a:r>
              <a:rPr lang="en-ZA" sz="3200" b="0" i="0" u="none" strike="noStrike" baseline="0" dirty="0">
                <a:solidFill>
                  <a:schemeClr val="bg1"/>
                </a:solidFill>
                <a:latin typeface="TimesNewRomanPSMT"/>
              </a:rPr>
              <a:t> </a:t>
            </a:r>
            <a:r>
              <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:39,40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86776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5400" i="0" u="none" strike="noStrike" baseline="0" dirty="0">
                <a:latin typeface="TimesNewRomanPSMT"/>
              </a:rPr>
              <a:t>Revolt of Korah – Numbers 16:1-50</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hi-IN" sz="5400" cap="all" dirty="0">
                <a:latin typeface="ArialMT"/>
              </a:rPr>
              <a:t>कोरह का विद्रोह - गिनती 16:1-50</a:t>
            </a:r>
            <a:endParaRPr lang="en-ZA" sz="4800" dirty="0"/>
          </a:p>
        </p:txBody>
      </p:sp>
      <p:pic>
        <p:nvPicPr>
          <p:cNvPr id="28" name="Audio 27">
            <a:hlinkClick r:id="" action="ppaction://media"/>
            <a:extLst>
              <a:ext uri="{FF2B5EF4-FFF2-40B4-BE49-F238E27FC236}">
                <a16:creationId xmlns:a16="http://schemas.microsoft.com/office/drawing/2014/main" id="{47B422AB-62F8-3303-AE43-B331CFF9507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2243"/>
    </mc:Choice>
    <mc:Fallback xmlns="">
      <p:transition spd="slow" advTm="2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D980F-1662-4AA8-A460-5F5CEBBCDC04}"/>
              </a:ext>
            </a:extLst>
          </p:cNvPr>
          <p:cNvPicPr>
            <a:picLocks noChangeAspect="1"/>
          </p:cNvPicPr>
          <p:nvPr/>
        </p:nvPicPr>
        <p:blipFill>
          <a:blip r:embed="rId2"/>
          <a:stretch>
            <a:fillRect/>
          </a:stretch>
        </p:blipFill>
        <p:spPr>
          <a:xfrm>
            <a:off x="1" y="-107966"/>
            <a:ext cx="12192000" cy="6965966"/>
          </a:xfrm>
          <a:prstGeom prst="rect">
            <a:avLst/>
          </a:prstGeom>
        </p:spPr>
      </p:pic>
      <p:sp>
        <p:nvSpPr>
          <p:cNvPr id="4" name="TextBox 3">
            <a:extLst>
              <a:ext uri="{FF2B5EF4-FFF2-40B4-BE49-F238E27FC236}">
                <a16:creationId xmlns:a16="http://schemas.microsoft.com/office/drawing/2014/main" id="{5B90F963-6FD8-7355-F0E8-6A4EFBDC00BF}"/>
              </a:ext>
            </a:extLst>
          </p:cNvPr>
          <p:cNvSpPr txBox="1"/>
          <p:nvPr/>
        </p:nvSpPr>
        <p:spPr>
          <a:xfrm>
            <a:off x="503434" y="4346505"/>
            <a:ext cx="5733393" cy="2719260"/>
          </a:xfrm>
          <a:prstGeom prst="rect">
            <a:avLst/>
          </a:prstGeom>
          <a:noFill/>
        </p:spPr>
        <p:txBody>
          <a:bodyPr wrap="square" rtlCol="0">
            <a:noAutofit/>
          </a:bodyPr>
          <a:lstStyle/>
          <a:p>
            <a:r>
              <a:rPr lang="hi-IN" sz="6000" b="0" i="0" u="none" strike="noStrike" baseline="0" dirty="0">
                <a:solidFill>
                  <a:schemeClr val="bg1"/>
                </a:solidFill>
                <a:latin typeface="TimesNewRomanPSMT"/>
              </a:rPr>
              <a:t>कोरह का विद्रोह - गिनती 16:1-50</a:t>
            </a:r>
            <a:endParaRPr lang="en-ZA" sz="6000" dirty="0">
              <a:solidFill>
                <a:schemeClr val="bg1"/>
              </a:solidFill>
            </a:endParaRPr>
          </a:p>
        </p:txBody>
      </p:sp>
    </p:spTree>
    <p:extLst>
      <p:ext uri="{BB962C8B-B14F-4D97-AF65-F5344CB8AC3E}">
        <p14:creationId xmlns:p14="http://schemas.microsoft.com/office/powerpoint/2010/main" val="1830291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3200" dirty="0">
                <a:latin typeface="Arial" panose="020B0604020202020204" pitchFamily="34" charset="0"/>
              </a:rPr>
              <a:t>Korah and certain men from the tribe of Reuben turned against Moses. </a:t>
            </a:r>
            <a:endParaRPr lang="en-ZA" sz="2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hi-IN" sz="4000" dirty="0"/>
              <a:t>कोरह और रूबेन के गोत्र के कुछ लोग मूसा के विरुद्ध हो गये।</a:t>
            </a:r>
            <a:endParaRPr lang="en-ZA" sz="4000" dirty="0"/>
          </a:p>
        </p:txBody>
      </p:sp>
      <p:pic>
        <p:nvPicPr>
          <p:cNvPr id="66" name="Audio 65">
            <a:hlinkClick r:id="" action="ppaction://media"/>
            <a:extLst>
              <a:ext uri="{FF2B5EF4-FFF2-40B4-BE49-F238E27FC236}">
                <a16:creationId xmlns:a16="http://schemas.microsoft.com/office/drawing/2014/main" id="{0F94CC9F-1141-3F32-3CCE-C6C40F7205F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5660"/>
    </mc:Choice>
    <mc:Fallback xmlns="">
      <p:transition spd="slow" advTm="5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46EF0-D1E5-4F65-BB38-13F44B1E1404}"/>
              </a:ext>
            </a:extLst>
          </p:cNvPr>
          <p:cNvPicPr>
            <a:picLocks noChangeAspect="1"/>
          </p:cNvPicPr>
          <p:nvPr/>
        </p:nvPicPr>
        <p:blipFill>
          <a:blip r:embed="rId2"/>
          <a:stretch>
            <a:fillRect/>
          </a:stretch>
        </p:blipFill>
        <p:spPr>
          <a:xfrm>
            <a:off x="0" y="-54000"/>
            <a:ext cx="12192000" cy="6912000"/>
          </a:xfrm>
          <a:prstGeom prst="rect">
            <a:avLst/>
          </a:prstGeom>
        </p:spPr>
      </p:pic>
    </p:spTree>
    <p:extLst>
      <p:ext uri="{BB962C8B-B14F-4D97-AF65-F5344CB8AC3E}">
        <p14:creationId xmlns:p14="http://schemas.microsoft.com/office/powerpoint/2010/main" val="28969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b="0" i="0">
                <a:solidFill>
                  <a:srgbClr val="777A7B"/>
                </a:solidFill>
                <a:effectLst/>
                <a:latin typeface="Inter" panose="020B0502030000000004" pitchFamily="34" charset="0"/>
              </a:rPr>
              <a:t>3</a:t>
            </a:r>
            <a:r>
              <a:rPr lang="en-US" sz="3200" b="0" i="0">
                <a:solidFill>
                  <a:srgbClr val="121212"/>
                </a:solidFill>
                <a:effectLst/>
                <a:latin typeface="Inter" panose="020B0502030000000004" pitchFamily="34" charset="0"/>
              </a:rPr>
              <a:t>They came together against Moses and Aaron and told them, “You have taken too much upon yourselves! For everyone in the entire congregation is holy, and the </a:t>
            </a:r>
            <a:r>
              <a:rPr lang="en-US" sz="3200" b="0" i="0" cap="small">
                <a:solidFill>
                  <a:srgbClr val="121212"/>
                </a:solidFill>
                <a:effectLst/>
                <a:latin typeface="Inter" panose="020B0502030000000004" pitchFamily="34" charset="0"/>
              </a:rPr>
              <a:t>Lord</a:t>
            </a:r>
            <a:r>
              <a:rPr lang="en-US" sz="3200" b="0" i="0">
                <a:solidFill>
                  <a:srgbClr val="121212"/>
                </a:solidFill>
                <a:effectLst/>
                <a:latin typeface="Inter" panose="020B0502030000000004" pitchFamily="34" charset="0"/>
              </a:rPr>
              <a:t> is in their midst. Why then do you exalt yourselves above the assembly of the </a:t>
            </a:r>
            <a:r>
              <a:rPr lang="en-US" sz="3200" b="0" i="0" cap="small">
                <a:solidFill>
                  <a:srgbClr val="121212"/>
                </a:solidFill>
                <a:effectLst/>
                <a:latin typeface="Inter" panose="020B0502030000000004" pitchFamily="34" charset="0"/>
              </a:rPr>
              <a:t>Lord</a:t>
            </a:r>
            <a:r>
              <a:rPr lang="en-US" sz="3200" b="0" i="0">
                <a:solidFill>
                  <a:srgbClr val="121212"/>
                </a:solidFill>
                <a:effectLst/>
                <a:latin typeface="Inter" panose="020B0502030000000004" pitchFamily="34" charset="0"/>
              </a:rPr>
              <a:t>?”</a:t>
            </a:r>
            <a:endParaRPr lang="en-ZA" dirty="0"/>
          </a:p>
        </p:txBody>
      </p:sp>
      <p:sp>
        <p:nvSpPr>
          <p:cNvPr id="2" name="TextBox 1">
            <a:extLst>
              <a:ext uri="{FF2B5EF4-FFF2-40B4-BE49-F238E27FC236}">
                <a16:creationId xmlns:a16="http://schemas.microsoft.com/office/drawing/2014/main" id="{BB98DB9F-9192-A1CA-F045-A623DE330E88}"/>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3 और वे मूसा और हारून के विरुद्ध उठ खड़े हुए, और उनसे कहने लगे, “तुम ने बहुत किया, अब बस करो; क्योंकि सारी मण्डली का एक-एक मनुष्य पवित्र है</a:t>
            </a:r>
            <a:r>
              <a:rPr lang="en-US" sz="3600" b="0" i="0" dirty="0">
                <a:solidFill>
                  <a:srgbClr val="121212"/>
                </a:solidFill>
                <a:effectLst/>
                <a:latin typeface="Open Sans" panose="020B0606030504020204" pitchFamily="34" charset="0"/>
              </a:rPr>
              <a:t>a, </a:t>
            </a:r>
            <a:r>
              <a:rPr lang="hi-IN" sz="3600" b="0" i="0" dirty="0">
                <a:solidFill>
                  <a:srgbClr val="121212"/>
                </a:solidFill>
                <a:effectLst/>
                <a:latin typeface="Open Sans" panose="020B0606030504020204" pitchFamily="34" charset="0"/>
              </a:rPr>
              <a:t>और यहोवा उनके मध्य में रहता है; इसलिए तुम यहोवा की मण्डली में ऊँचे पदवाले क्यों बन बैठे हो?”</a:t>
            </a:r>
            <a:endParaRPr lang="en-IN" sz="3600" dirty="0"/>
          </a:p>
        </p:txBody>
      </p:sp>
      <p:pic>
        <p:nvPicPr>
          <p:cNvPr id="6" name="Audio 5">
            <a:hlinkClick r:id="" action="ppaction://media"/>
            <a:extLst>
              <a:ext uri="{FF2B5EF4-FFF2-40B4-BE49-F238E27FC236}">
                <a16:creationId xmlns:a16="http://schemas.microsoft.com/office/drawing/2014/main" id="{5C7613F8-F1D9-0BFF-A8D1-5C8CF382D5F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81266347"/>
      </p:ext>
    </p:extLst>
  </p:cSld>
  <p:clrMapOvr>
    <a:masterClrMapping/>
  </p:clrMapOvr>
  <mc:AlternateContent xmlns:mc="http://schemas.openxmlformats.org/markup-compatibility/2006" xmlns:p14="http://schemas.microsoft.com/office/powerpoint/2010/main">
    <mc:Choice Requires="p14">
      <p:transition spd="slow" p14:dur="2000" advTm="23723"/>
    </mc:Choice>
    <mc:Fallback xmlns="">
      <p:transition spd="slow" advTm="23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96F92F-F3A1-4B49-90FA-F1FBCB98B4FC}"/>
              </a:ext>
            </a:extLst>
          </p:cNvPr>
          <p:cNvPicPr>
            <a:picLocks noChangeAspect="1"/>
          </p:cNvPicPr>
          <p:nvPr/>
        </p:nvPicPr>
        <p:blipFill>
          <a:blip r:embed="rId2"/>
          <a:stretch>
            <a:fillRect/>
          </a:stretch>
        </p:blipFill>
        <p:spPr>
          <a:xfrm>
            <a:off x="-1547567" y="1"/>
            <a:ext cx="13739567" cy="6858000"/>
          </a:xfrm>
          <a:prstGeom prst="rect">
            <a:avLst/>
          </a:prstGeom>
        </p:spPr>
      </p:pic>
      <p:sp>
        <p:nvSpPr>
          <p:cNvPr id="4" name="TextBox 3">
            <a:extLst>
              <a:ext uri="{FF2B5EF4-FFF2-40B4-BE49-F238E27FC236}">
                <a16:creationId xmlns:a16="http://schemas.microsoft.com/office/drawing/2014/main" id="{93DF5E3C-1873-44DE-8B86-89D8C0F36ADB}"/>
              </a:ext>
            </a:extLst>
          </p:cNvPr>
          <p:cNvSpPr txBox="1"/>
          <p:nvPr/>
        </p:nvSpPr>
        <p:spPr>
          <a:xfrm>
            <a:off x="267128" y="349322"/>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गिनती</a:t>
            </a:r>
            <a:r>
              <a:rPr lang="en-ZA" sz="3200" b="0" i="0" u="none" strike="noStrike" baseline="0" dirty="0">
                <a:solidFill>
                  <a:schemeClr val="bg1"/>
                </a:solidFill>
                <a:latin typeface="TimesNewRomanPSMT"/>
              </a:rPr>
              <a:t> </a:t>
            </a:r>
            <a:r>
              <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85228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5</a:t>
            </a:r>
            <a:r>
              <a:rPr lang="en-US" sz="3600" b="0" i="0">
                <a:solidFill>
                  <a:srgbClr val="121212"/>
                </a:solidFill>
                <a:effectLst/>
                <a:latin typeface="Inter" panose="020B0502030000000004" pitchFamily="34" charset="0"/>
              </a:rPr>
              <a:t>Then he said to Korah and all his followers, “Tomorrow morning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will reveal who belongs to Him  and who is holy, and He will bring that person near to Himself. The one He chooses, He will bring near to Himself.</a:t>
            </a:r>
            <a:endParaRPr lang="en-ZA" dirty="0"/>
          </a:p>
        </p:txBody>
      </p:sp>
      <p:sp>
        <p:nvSpPr>
          <p:cNvPr id="2" name="TextBox 1">
            <a:extLst>
              <a:ext uri="{FF2B5EF4-FFF2-40B4-BE49-F238E27FC236}">
                <a16:creationId xmlns:a16="http://schemas.microsoft.com/office/drawing/2014/main" id="{62E44033-BD1D-FF94-D8C4-A86E39116EFE}"/>
              </a:ext>
            </a:extLst>
          </p:cNvPr>
          <p:cNvSpPr txBox="1"/>
          <p:nvPr/>
        </p:nvSpPr>
        <p:spPr>
          <a:xfrm>
            <a:off x="5985164"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5 फिर उसने कोरह और उसकी सारी मण्डली से कहा, “सवेरे को यहोवा दिखा देगा कि उसका कौन है, और पवित्र कौन है, और उसको अपने समीप बुला लेगा; जिसको वह आप चुन लेगा उसी को अपने समीप बुला भी लेगा।</a:t>
            </a:r>
            <a:endParaRPr lang="en-IN" sz="4000" dirty="0"/>
          </a:p>
        </p:txBody>
      </p:sp>
      <p:pic>
        <p:nvPicPr>
          <p:cNvPr id="32" name="Audio 31">
            <a:hlinkClick r:id="" action="ppaction://media"/>
            <a:extLst>
              <a:ext uri="{FF2B5EF4-FFF2-40B4-BE49-F238E27FC236}">
                <a16:creationId xmlns:a16="http://schemas.microsoft.com/office/drawing/2014/main" id="{DD5B6CB3-AEE4-849C-8FAA-9C0A3DC9E13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25528" y="5143500"/>
            <a:ext cx="3040633" cy="1714500"/>
          </a:xfrm>
          <a:prstGeom prst="rect">
            <a:avLst/>
          </a:prstGeom>
        </p:spPr>
      </p:pic>
    </p:spTree>
    <p:extLst>
      <p:ext uri="{BB962C8B-B14F-4D97-AF65-F5344CB8AC3E}">
        <p14:creationId xmlns:p14="http://schemas.microsoft.com/office/powerpoint/2010/main" val="2872476414"/>
      </p:ext>
    </p:extLst>
  </p:cSld>
  <p:clrMapOvr>
    <a:masterClrMapping/>
  </p:clrMapOvr>
  <mc:AlternateContent xmlns:mc="http://schemas.openxmlformats.org/markup-compatibility/2006" xmlns:p14="http://schemas.microsoft.com/office/powerpoint/2010/main">
    <mc:Choice Requires="p14">
      <p:transition spd="slow" p14:dur="2000" advTm="13017"/>
    </mc:Choice>
    <mc:Fallback xmlns="">
      <p:transition spd="slow" advTm="13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1967</TotalTime>
  <Words>1043</Words>
  <Application>Microsoft Office PowerPoint</Application>
  <PresentationFormat>Widescreen</PresentationFormat>
  <Paragraphs>49</Paragraphs>
  <Slides>26</Slides>
  <Notes>2</Notes>
  <HiddenSlides>0</HiddenSlides>
  <MMClips>13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Aptos</vt:lpstr>
      <vt:lpstr>Arial</vt:lpstr>
      <vt:lpstr>ArialMT</vt:lpstr>
      <vt:lpstr>Calibri</vt:lpstr>
      <vt:lpstr>Calibri Light</vt:lpstr>
      <vt:lpstr>Inter</vt:lpstr>
      <vt:lpstr>Microsoft Himalaya</vt:lpstr>
      <vt:lpstr>Open Sans</vt:lpstr>
      <vt:lpstr>PT Serif</vt:lpstr>
      <vt:lpstr>Symbol</vt:lpstr>
      <vt:lpstr>Times New Roman</vt:lpstr>
      <vt:lpstr>TimesNewRomanPSMT</vt:lpstr>
      <vt:lpstr>Office Theme</vt:lpstr>
      <vt:lpstr>11-3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64</cp:revision>
  <dcterms:created xsi:type="dcterms:W3CDTF">2021-07-20T09:23:46Z</dcterms:created>
  <dcterms:modified xsi:type="dcterms:W3CDTF">2024-07-24T15:42:34Z</dcterms:modified>
</cp:coreProperties>
</file>